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66" r:id="rId4"/>
    <p:sldId id="268" r:id="rId5"/>
    <p:sldId id="269" r:id="rId6"/>
    <p:sldId id="332" r:id="rId7"/>
    <p:sldId id="270" r:id="rId8"/>
    <p:sldId id="337" r:id="rId9"/>
    <p:sldId id="271" r:id="rId10"/>
    <p:sldId id="272" r:id="rId11"/>
    <p:sldId id="273" r:id="rId12"/>
    <p:sldId id="278" r:id="rId13"/>
    <p:sldId id="279" r:id="rId14"/>
    <p:sldId id="280" r:id="rId15"/>
    <p:sldId id="282" r:id="rId16"/>
    <p:sldId id="283" r:id="rId17"/>
    <p:sldId id="334" r:id="rId18"/>
    <p:sldId id="387" r:id="rId19"/>
    <p:sldId id="388" r:id="rId20"/>
    <p:sldId id="335" r:id="rId21"/>
    <p:sldId id="336" r:id="rId22"/>
    <p:sldId id="284" r:id="rId23"/>
    <p:sldId id="285" r:id="rId24"/>
    <p:sldId id="393" r:id="rId25"/>
    <p:sldId id="395" r:id="rId26"/>
    <p:sldId id="396" r:id="rId27"/>
    <p:sldId id="398" r:id="rId28"/>
    <p:sldId id="274" r:id="rId29"/>
    <p:sldId id="275" r:id="rId30"/>
    <p:sldId id="276" r:id="rId31"/>
    <p:sldId id="277" r:id="rId32"/>
    <p:sldId id="28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omic Sans MS" panose="030F0902030302020204" pitchFamily="66" charset="0"/>
      <p:regular r:id="rId39"/>
      <p:bold r:id="rId40"/>
    </p:embeddedFont>
    <p:embeddedFont>
      <p:font typeface="Consolas" panose="020B0609020204030204" pitchFamily="49" charset="0"/>
      <p:regular r:id="rId41"/>
      <p:bold r:id="rId42"/>
      <p:italic r:id="rId43"/>
      <p:boldItalic r:id="rId44"/>
    </p:embeddedFont>
    <p:embeddedFont>
      <p:font typeface="Palatino Linotype" panose="02040502050505030304" pitchFamily="18" charset="0"/>
      <p:regular r:id="rId45"/>
      <p:bold r:id="rId46"/>
      <p:italic r:id="rId47"/>
      <p:boldItalic r:id="rId48"/>
    </p:embeddedFont>
    <p:embeddedFont>
      <p:font typeface="Tahoma" panose="020B060403050404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F5E5"/>
    <a:srgbClr val="178017"/>
    <a:srgbClr val="1F20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FF5B2-2FB2-4717-BCAE-E4383610A7C9}">
  <a:tblStyle styleId="{DCCFF5B2-2FB2-4717-BCAE-E4383610A7C9}"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8CCBD7-F706-4842-86FA-19923FCF09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80392"/>
  </p:normalViewPr>
  <p:slideViewPr>
    <p:cSldViewPr snapToGrid="0">
      <p:cViewPr varScale="1">
        <p:scale>
          <a:sx n="97" d="100"/>
          <a:sy n="97" d="100"/>
        </p:scale>
        <p:origin x="208" y="4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bject_(comput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0bd2ed65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0bd2ed65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0bd2ed65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0bd2ed65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 Builder makes sense if you have a constructor that takes too many parameters, for example if you have a Robot constructor with 5 Strings or more, you have to go to the implementation and look the parameters order to instantiate it correctly. </a:t>
            </a:r>
          </a:p>
          <a:p>
            <a:pPr marL="0" lvl="0" indent="0" algn="l" rtl="0">
              <a:spcBef>
                <a:spcPts val="0"/>
              </a:spcBef>
              <a:spcAft>
                <a:spcPts val="0"/>
              </a:spcAft>
              <a:buNone/>
            </a:pPr>
            <a:r>
              <a:rPr lang="en-US" sz="1400" dirty="0"/>
              <a:t>The idea of the Builder pattern is to set them via methods with an explicit name for each parameter, and that is it, and nothing else... it's not more complicated than that.</a:t>
            </a:r>
            <a:endParaRPr sz="13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0bd2ed65e_0_146:notes"/>
          <p:cNvSpPr>
            <a:spLocks noGrp="1" noRot="1" noChangeAspect="1"/>
          </p:cNvSpPr>
          <p:nvPr>
            <p:ph type="sldImg" idx="2"/>
          </p:nvPr>
        </p:nvSpPr>
        <p:spPr>
          <a:xfrm>
            <a:off x="38119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0bd2ed65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t>https://</a:t>
            </a:r>
            <a:r>
              <a:rPr lang="en-US" sz="1300" dirty="0" err="1"/>
              <a:t>www.youtube.com</a:t>
            </a:r>
            <a:r>
              <a:rPr lang="en-US" sz="1300" dirty="0"/>
              <a:t>/</a:t>
            </a:r>
            <a:r>
              <a:rPr lang="en-US" sz="1300" dirty="0" err="1"/>
              <a:t>watch?v</a:t>
            </a:r>
            <a:r>
              <a:rPr lang="en-US" sz="1300" dirty="0"/>
              <a:t>=9XnsOpjclUg</a:t>
            </a:r>
            <a:endParaRPr sz="13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0bd2ed65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0bd2ed65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factory patterns are more concerned with creating simple objects while the builder pattern is concerned with building complex objects</a:t>
            </a:r>
            <a:endParaRPr sz="13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0bd2ed65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0bd2ed65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0bd2ed65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0bd2ed65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this adapter pattern, the adapter contains an instance of the class it wraps. In this situation, the adapter makes calls to the instance of the wrapped </a:t>
            </a:r>
            <a:r>
              <a:rPr lang="en-US" dirty="0">
                <a:hlinkClick r:id="rId3" tooltip="Object (computing)"/>
              </a:rPr>
              <a:t>object</a:t>
            </a:r>
            <a:r>
              <a:rPr lang="en-US" dirty="0"/>
              <a:t>. </a:t>
            </a:r>
          </a:p>
        </p:txBody>
      </p:sp>
    </p:spTree>
    <p:extLst>
      <p:ext uri="{BB962C8B-B14F-4D97-AF65-F5344CB8AC3E}">
        <p14:creationId xmlns:p14="http://schemas.microsoft.com/office/powerpoint/2010/main" val="2494544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Flyweight</a:t>
            </a:r>
            <a:r>
              <a:rPr lang="en-US" dirty="0"/>
              <a:t> is a structural design pattern that lets you fit more objects into the available amount of RAM by sharing common parts of state between multiple objects instead of keeping all of the data in each object.</a:t>
            </a:r>
          </a:p>
          <a:p>
            <a:pPr marL="158750" indent="0">
              <a:buNone/>
            </a:pPr>
            <a:endParaRPr lang="en-US" dirty="0"/>
          </a:p>
        </p:txBody>
      </p:sp>
    </p:spTree>
    <p:extLst>
      <p:ext uri="{BB962C8B-B14F-4D97-AF65-F5344CB8AC3E}">
        <p14:creationId xmlns:p14="http://schemas.microsoft.com/office/powerpoint/2010/main" val="3800751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a:p>
            <a:pPr marL="158750" indent="0">
              <a:buNone/>
            </a:pPr>
            <a:endParaRPr lang="en-US" dirty="0"/>
          </a:p>
          <a:p>
            <a:pPr marL="158750" indent="0">
              <a:buNone/>
            </a:pPr>
            <a:r>
              <a:rPr lang="en-US" dirty="0"/>
              <a:t>The pattern extracts the repeating intrinsic state from a main Tree class and moves it into the flyweight class </a:t>
            </a:r>
            <a:r>
              <a:rPr lang="en-US" dirty="0" err="1"/>
              <a:t>TreeType</a:t>
            </a:r>
            <a:r>
              <a:rPr lang="en-US" dirty="0"/>
              <a:t>.</a:t>
            </a:r>
          </a:p>
          <a:p>
            <a:pPr marL="158750" indent="0">
              <a:buNone/>
            </a:pPr>
            <a:endParaRPr lang="en-US" dirty="0"/>
          </a:p>
        </p:txBody>
      </p:sp>
    </p:spTree>
    <p:extLst>
      <p:ext uri="{BB962C8B-B14F-4D97-AF65-F5344CB8AC3E}">
        <p14:creationId xmlns:p14="http://schemas.microsoft.com/office/powerpoint/2010/main" val="4125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0bd2ed65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0bd2ed65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2500"/>
              </a:lnSpc>
              <a:spcBef>
                <a:spcPts val="0"/>
              </a:spcBef>
              <a:spcAft>
                <a:spcPts val="0"/>
              </a:spcAft>
              <a:buNone/>
            </a:pPr>
            <a:r>
              <a:rPr lang="en" sz="1300">
                <a:solidFill>
                  <a:srgbClr val="000000"/>
                </a:solidFill>
                <a:latin typeface="Arial"/>
                <a:ea typeface="Arial"/>
                <a:cs typeface="Arial"/>
                <a:sym typeface="Arial"/>
              </a:rPr>
              <a:t>For example, perhaps you have a family of sorting algorithms and you want to choose which one to use based on the characteristics of the list you are sorting. </a:t>
            </a:r>
            <a:endParaRPr sz="1300">
              <a:solidFill>
                <a:srgbClr val="000000"/>
              </a:solidFill>
              <a:latin typeface="Arial"/>
              <a:ea typeface="Arial"/>
              <a:cs typeface="Arial"/>
              <a:sym typeface="Arial"/>
            </a:endParaRPr>
          </a:p>
          <a:p>
            <a:pPr marL="0" marR="0" lvl="0" indent="0" algn="l" rtl="0">
              <a:lnSpc>
                <a:spcPct val="112500"/>
              </a:lnSpc>
              <a:spcBef>
                <a:spcPts val="300"/>
              </a:spcBef>
              <a:spcAft>
                <a:spcPts val="0"/>
              </a:spcAft>
              <a:buNone/>
            </a:pPr>
            <a:r>
              <a:rPr lang="en" sz="1300">
                <a:solidFill>
                  <a:srgbClr val="000000"/>
                </a:solidFill>
                <a:latin typeface="Arial"/>
                <a:ea typeface="Arial"/>
                <a:cs typeface="Arial"/>
                <a:sym typeface="Arial"/>
              </a:rPr>
              <a:t>You could use the strategy pattern to help you dynamically chose the right algorithm. </a:t>
            </a:r>
            <a:endParaRPr sz="1300">
              <a:solidFill>
                <a:srgbClr val="000000"/>
              </a:solidFill>
              <a:latin typeface="Arial"/>
              <a:ea typeface="Arial"/>
              <a:cs typeface="Arial"/>
              <a:sym typeface="Arial"/>
            </a:endParaRPr>
          </a:p>
          <a:p>
            <a:pPr marL="0" marR="0" lvl="0" indent="0" algn="l" rtl="0">
              <a:lnSpc>
                <a:spcPct val="112500"/>
              </a:lnSpc>
              <a:spcBef>
                <a:spcPts val="300"/>
              </a:spcBef>
              <a:spcAft>
                <a:spcPts val="0"/>
              </a:spcAft>
              <a:buNone/>
            </a:pPr>
            <a:r>
              <a:rPr lang="en" sz="1300">
                <a:solidFill>
                  <a:srgbClr val="000000"/>
                </a:solidFill>
                <a:latin typeface="Arial"/>
                <a:ea typeface="Arial"/>
                <a:cs typeface="Arial"/>
                <a:sym typeface="Arial"/>
              </a:rPr>
              <a:t>If you didn’t use the strategy pattern, you might have a big “if” or “case” statement to help you choose – the Strategy pattern helps you keep things more clean than a big if or case statement.</a:t>
            </a:r>
            <a:endParaRPr sz="1300">
              <a:solidFill>
                <a:srgbClr val="000000"/>
              </a:solidFill>
              <a:latin typeface="Arial"/>
              <a:ea typeface="Arial"/>
              <a:cs typeface="Arial"/>
              <a:sym typeface="Arial"/>
            </a:endParaRPr>
          </a:p>
          <a:p>
            <a:pPr marL="0" marR="0" lvl="0" indent="0" algn="l" rtl="0">
              <a:lnSpc>
                <a:spcPct val="112500"/>
              </a:lnSpc>
              <a:spcBef>
                <a:spcPts val="300"/>
              </a:spcBef>
              <a:spcAft>
                <a:spcPts val="0"/>
              </a:spcAft>
              <a:buNone/>
            </a:pPr>
            <a:endParaRPr sz="1300">
              <a:solidFill>
                <a:srgbClr val="000000"/>
              </a:solidFill>
              <a:latin typeface="Arial"/>
              <a:ea typeface="Arial"/>
              <a:cs typeface="Arial"/>
              <a:sym typeface="Arial"/>
            </a:endParaRPr>
          </a:p>
          <a:p>
            <a:pPr marL="0" marR="0" lvl="0" indent="0" algn="l" rtl="0">
              <a:lnSpc>
                <a:spcPct val="112500"/>
              </a:lnSpc>
              <a:spcBef>
                <a:spcPts val="300"/>
              </a:spcBef>
              <a:spcAft>
                <a:spcPts val="300"/>
              </a:spcAft>
              <a:buNone/>
            </a:pPr>
            <a:r>
              <a:rPr lang="en" sz="1300">
                <a:solidFill>
                  <a:srgbClr val="000000"/>
                </a:solidFill>
                <a:latin typeface="Arial"/>
                <a:ea typeface="Arial"/>
                <a:cs typeface="Arial"/>
                <a:sym typeface="Arial"/>
              </a:rPr>
              <a:t>Method names don’t matter</a:t>
            </a:r>
            <a:endParaRPr sz="1300">
              <a:solidFill>
                <a:srgbClr val="000000"/>
              </a:solidFill>
              <a:latin typeface="Arial"/>
              <a:ea typeface="Arial"/>
              <a:cs typeface="Arial"/>
              <a:sym typeface="Arial"/>
            </a:endParaRPr>
          </a:p>
        </p:txBody>
      </p:sp>
    </p:spTree>
    <p:extLst>
      <p:ext uri="{BB962C8B-B14F-4D97-AF65-F5344CB8AC3E}">
        <p14:creationId xmlns:p14="http://schemas.microsoft.com/office/powerpoint/2010/main" val="38329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0bd2ed65e_0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0bd2ed65e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0bd2ed65e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0bd2ed65e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2500"/>
              </a:lnSpc>
              <a:spcBef>
                <a:spcPts val="0"/>
              </a:spcBef>
              <a:spcAft>
                <a:spcPts val="0"/>
              </a:spcAft>
              <a:buNone/>
            </a:pPr>
            <a:r>
              <a:rPr lang="en" sz="1300">
                <a:solidFill>
                  <a:srgbClr val="000000"/>
                </a:solidFill>
                <a:latin typeface="Arial"/>
                <a:ea typeface="Arial"/>
                <a:cs typeface="Arial"/>
                <a:sym typeface="Arial"/>
              </a:rPr>
              <a:t>Type system enforces switch with polymorphism</a:t>
            </a:r>
            <a:endParaRPr sz="1300">
              <a:solidFill>
                <a:srgbClr val="000000"/>
              </a:solidFill>
              <a:latin typeface="Arial"/>
              <a:ea typeface="Arial"/>
              <a:cs typeface="Arial"/>
              <a:sym typeface="Arial"/>
            </a:endParaRPr>
          </a:p>
          <a:p>
            <a:pPr marL="0" marR="0" lvl="0" indent="0" algn="l" rtl="0">
              <a:lnSpc>
                <a:spcPct val="112500"/>
              </a:lnSpc>
              <a:spcBef>
                <a:spcPts val="300"/>
              </a:spcBef>
              <a:spcAft>
                <a:spcPts val="300"/>
              </a:spcAft>
              <a:buNone/>
            </a:pPr>
            <a:r>
              <a:rPr lang="en" sz="1300">
                <a:solidFill>
                  <a:srgbClr val="000000"/>
                </a:solidFill>
                <a:latin typeface="Arial"/>
                <a:ea typeface="Arial"/>
                <a:cs typeface="Arial"/>
                <a:sym typeface="Arial"/>
              </a:rPr>
              <a:t>an increased number of objects in the program now, which can add complexity and hinder understandability. </a:t>
            </a:r>
            <a:endParaRPr sz="1300">
              <a:solidFill>
                <a:srgbClr val="000000"/>
              </a:solidFill>
              <a:latin typeface="Arial"/>
              <a:ea typeface="Arial"/>
              <a:cs typeface="Arial"/>
              <a:sym typeface="Arial"/>
            </a:endParaRPr>
          </a:p>
        </p:txBody>
      </p:sp>
    </p:spTree>
    <p:extLst>
      <p:ext uri="{BB962C8B-B14F-4D97-AF65-F5344CB8AC3E}">
        <p14:creationId xmlns:p14="http://schemas.microsoft.com/office/powerpoint/2010/main" val="381698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0bd2ed65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0bd2ed65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extLst>
      <p:ext uri="{BB962C8B-B14F-4D97-AF65-F5344CB8AC3E}">
        <p14:creationId xmlns:p14="http://schemas.microsoft.com/office/powerpoint/2010/main" val="26402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0bd2ed65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0bd2ed65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extLst>
      <p:ext uri="{BB962C8B-B14F-4D97-AF65-F5344CB8AC3E}">
        <p14:creationId xmlns:p14="http://schemas.microsoft.com/office/powerpoint/2010/main" val="364741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0bd2ed65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0bd2ed6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extLst>
      <p:ext uri="{BB962C8B-B14F-4D97-AF65-F5344CB8AC3E}">
        <p14:creationId xmlns:p14="http://schemas.microsoft.com/office/powerpoint/2010/main" val="78042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0bd2ed65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0bd2ed6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extLst>
      <p:ext uri="{BB962C8B-B14F-4D97-AF65-F5344CB8AC3E}">
        <p14:creationId xmlns:p14="http://schemas.microsoft.com/office/powerpoint/2010/main" val="3412811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0bd2ed65e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0bd2ed65e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0bd2ed65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0bd2ed65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2500"/>
              </a:lnSpc>
              <a:spcBef>
                <a:spcPts val="0"/>
              </a:spcBef>
              <a:spcAft>
                <a:spcPts val="300"/>
              </a:spcAft>
              <a:buNone/>
            </a:pPr>
            <a:r>
              <a:rPr lang="en" sz="1300" dirty="0">
                <a:solidFill>
                  <a:srgbClr val="000000"/>
                </a:solidFill>
                <a:latin typeface="Arial"/>
                <a:ea typeface="Arial"/>
                <a:cs typeface="Arial"/>
                <a:sym typeface="Arial"/>
              </a:rPr>
              <a:t>Even though Alexander was talking about patterns in buildings and towns, what he says is true about object-oriented design patterns. Our solutions are expressed in terms of objects and interfaces instead of walls and doors, but at the core of both kinds of patterns is a solution to a problem in a specific context. </a:t>
            </a:r>
          </a:p>
          <a:p>
            <a:pPr marL="0" marR="0" lvl="0" indent="0" algn="l" rtl="0">
              <a:lnSpc>
                <a:spcPct val="112500"/>
              </a:lnSpc>
              <a:spcBef>
                <a:spcPts val="0"/>
              </a:spcBef>
              <a:spcAft>
                <a:spcPts val="300"/>
              </a:spcAft>
              <a:buNone/>
            </a:pPr>
            <a:endParaRPr lang="en" sz="1300" dirty="0">
              <a:solidFill>
                <a:srgbClr val="000000"/>
              </a:solidFill>
              <a:latin typeface="Arial"/>
              <a:ea typeface="Arial"/>
              <a:cs typeface="Arial"/>
              <a:sym typeface="Arial"/>
            </a:endParaRPr>
          </a:p>
          <a:p>
            <a:pPr marL="0" marR="0" lvl="0" indent="0" algn="l" rtl="0">
              <a:lnSpc>
                <a:spcPct val="112500"/>
              </a:lnSpc>
              <a:spcBef>
                <a:spcPts val="0"/>
              </a:spcBef>
              <a:spcAft>
                <a:spcPts val="300"/>
              </a:spcAft>
              <a:buNone/>
            </a:pPr>
            <a:r>
              <a:rPr lang="en-US" sz="1400" dirty="0"/>
              <a:t>A pattern of fixed class structure (think UML class sub-diagram) and messaging that repeatedly pops up as a particularly elegant and useful programming idiom. </a:t>
            </a:r>
            <a:endParaRPr sz="1300" dirty="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bd2ed65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bd2ed65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2500"/>
              </a:lnSpc>
              <a:spcBef>
                <a:spcPts val="0"/>
              </a:spcBef>
              <a:spcAft>
                <a:spcPts val="300"/>
              </a:spcAft>
              <a:buNone/>
            </a:pPr>
            <a:r>
              <a:rPr lang="en" sz="1300">
                <a:solidFill>
                  <a:srgbClr val="000000"/>
                </a:solidFill>
                <a:latin typeface="Arial"/>
                <a:ea typeface="Arial"/>
                <a:cs typeface="Arial"/>
                <a:sym typeface="Arial"/>
              </a:rPr>
              <a:t>So, a pattern provides the core of a solution that must be customized by the pattern user. Where do these “cores of a solution” come from? They come from experienced experts who have solved many, many problems. Over time, experienced designers implicitly stopped starting from scratch, and they start from their own “handbook” of approaches that have worked for them in the past. Well, documented design patterns are a passing down of this expert experience to the rest of us – in a handbook of designs, of sorts. In addition to providing skeleton designs for us to use, Design Patterns also give us a language. Two developers brainstorming a design will often discuss the various patterns they could possibly use. For example, one developer might say, “I think our notification system should use the Observer pattern.” The other developer will understand the idea being proposed based on his or her general understanding of the Observer pattern.</a:t>
            </a:r>
            <a:endParaRPr sz="130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bd2ed65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bd2ed65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12500"/>
              </a:lnSpc>
              <a:spcBef>
                <a:spcPts val="0"/>
              </a:spcBef>
              <a:spcAft>
                <a:spcPts val="300"/>
              </a:spcAft>
              <a:buNone/>
            </a:pPr>
            <a:r>
              <a:rPr lang="en" sz="1300">
                <a:solidFill>
                  <a:srgbClr val="000000"/>
                </a:solidFill>
                <a:latin typeface="Arial"/>
                <a:ea typeface="Arial"/>
                <a:cs typeface="Arial"/>
                <a:sym typeface="Arial"/>
              </a:rPr>
              <a:t>This is a picture of the famous book -- often called the “Gang of Four” book that moved patterns into the mainstream. In 1995, Erich Gamma, Richard Helm, Ralph Johnson, and John Vlissides published </a:t>
            </a:r>
            <a:r>
              <a:rPr lang="en" sz="1300" u="sng">
                <a:solidFill>
                  <a:srgbClr val="000000"/>
                </a:solidFill>
                <a:latin typeface="Arial"/>
                <a:ea typeface="Arial"/>
                <a:cs typeface="Arial"/>
                <a:sym typeface="Arial"/>
              </a:rPr>
              <a:t>Design Patterns: Elements of Reusable Object-Oriented Software</a:t>
            </a:r>
            <a:r>
              <a:rPr lang="en" sz="1300">
                <a:solidFill>
                  <a:srgbClr val="000000"/>
                </a:solidFill>
                <a:latin typeface="Arial"/>
                <a:ea typeface="Arial"/>
                <a:cs typeface="Arial"/>
                <a:sym typeface="Arial"/>
              </a:rPr>
              <a:t> . Despite the fact that the book was written more than a decade ago – an eternity in the computer science field, the book is on most every professional’s shelf. The book contains 23 design patterns, though there are hundreds of design patterns in the literature. </a:t>
            </a:r>
            <a:endParaRPr sz="13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0bd2ed65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0bd2ed65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0bd2ed65e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0bd2ed65e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58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bd2ed65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bd2ed65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0bd2ed6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0bd2ed6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89750" y="24413"/>
            <a:ext cx="86541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2800"/>
              <a:buNone/>
              <a:defRPr sz="4400" b="0" i="0" u="none" strike="noStrike" cap="none">
                <a:solidFill>
                  <a:srgbClr val="CC0000"/>
                </a:solidFill>
                <a:latin typeface="Calibri"/>
                <a:ea typeface="Calibri"/>
                <a:cs typeface="Calibri"/>
                <a:sym typeface="Calibri"/>
              </a:defRPr>
            </a:lvl1pPr>
            <a:lvl2pPr marR="0" lvl="1"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2pPr>
            <a:lvl3pPr marR="0" lvl="2"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3pPr>
            <a:lvl4pPr marR="0" lvl="3"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4pPr>
            <a:lvl5pPr marR="0" lvl="4"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5pPr>
            <a:lvl6pPr marR="0" lvl="5"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6pPr>
            <a:lvl7pPr marR="0" lvl="6"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7pPr>
            <a:lvl8pPr marR="0" lvl="7"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8pPr>
            <a:lvl9pPr marR="0" lvl="8" algn="ctr" rtl="0">
              <a:spcBef>
                <a:spcPts val="0"/>
              </a:spcBef>
              <a:spcAft>
                <a:spcPts val="0"/>
              </a:spcAft>
              <a:buSzPts val="2800"/>
              <a:buNone/>
              <a:defRPr sz="4400" b="0" i="0" u="none" strike="noStrike" cap="none">
                <a:solidFill>
                  <a:srgbClr val="CC0000"/>
                </a:solidFill>
                <a:latin typeface="Palatino Linotype"/>
                <a:ea typeface="Palatino Linotype"/>
                <a:cs typeface="Palatino Linotype"/>
                <a:sym typeface="Palatino Linotype"/>
              </a:defRPr>
            </a:lvl9pPr>
          </a:lstStyle>
          <a:p>
            <a:endParaRPr/>
          </a:p>
        </p:txBody>
      </p:sp>
      <p:sp>
        <p:nvSpPr>
          <p:cNvPr id="52" name="Google Shape;52;p13"/>
          <p:cNvSpPr txBox="1">
            <a:spLocks noGrp="1"/>
          </p:cNvSpPr>
          <p:nvPr>
            <p:ph type="body" idx="1"/>
          </p:nvPr>
        </p:nvSpPr>
        <p:spPr>
          <a:xfrm>
            <a:off x="457200" y="971550"/>
            <a:ext cx="8610600" cy="35433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Calibri"/>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62378" y="4820667"/>
            <a:ext cx="5024100" cy="322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rgbClr val="888888"/>
                </a:solidFill>
                <a:latin typeface="Calibri"/>
                <a:ea typeface="Calibri"/>
                <a:cs typeface="Calibri"/>
                <a:sym typeface="Calibri"/>
              </a:defRPr>
            </a:lvl1pPr>
            <a:lvl2pPr marR="0" lvl="1" algn="ctr"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2pPr>
            <a:lvl3pPr marR="0" lvl="2" algn="ctr"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3pPr>
            <a:lvl4pPr marR="0" lvl="3" algn="ctr"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4pPr>
            <a:lvl5pPr marR="0" lvl="4" algn="ctr"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5pPr>
            <a:lvl6pPr marR="0" lvl="5" algn="l"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6pPr>
            <a:lvl7pPr marR="0" lvl="6" algn="l"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7pPr>
            <a:lvl8pPr marR="0" lvl="7" algn="l"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8pPr>
            <a:lvl9pPr marR="0" lvl="8" algn="l" rtl="0">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9pPr>
          </a:lstStyle>
          <a:p>
            <a:endParaRPr/>
          </a:p>
        </p:txBody>
      </p:sp>
      <p:sp>
        <p:nvSpPr>
          <p:cNvPr id="54" name="Google Shape;54;p13"/>
          <p:cNvSpPr txBox="1">
            <a:spLocks noGrp="1"/>
          </p:cNvSpPr>
          <p:nvPr>
            <p:ph type="sldNum" idx="12"/>
          </p:nvPr>
        </p:nvSpPr>
        <p:spPr>
          <a:xfrm>
            <a:off x="5562600" y="484769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a:solidFill>
                  <a:srgbClr val="888888"/>
                </a:solidFill>
                <a:latin typeface="Calibri"/>
                <a:ea typeface="Calibri"/>
                <a:cs typeface="Calibri"/>
                <a:sym typeface="Calibri"/>
              </a:defRPr>
            </a:lvl1pPr>
            <a:lvl2pPr marL="0" marR="0" lvl="1" indent="0" algn="r" rtl="0">
              <a:spcBef>
                <a:spcPts val="0"/>
              </a:spcBef>
              <a:spcAft>
                <a:spcPts val="0"/>
              </a:spcAft>
              <a:buNone/>
              <a:defRPr sz="1000">
                <a:solidFill>
                  <a:srgbClr val="888888"/>
                </a:solidFill>
                <a:latin typeface="Calibri"/>
                <a:ea typeface="Calibri"/>
                <a:cs typeface="Calibri"/>
                <a:sym typeface="Calibri"/>
              </a:defRPr>
            </a:lvl2pPr>
            <a:lvl3pPr marL="0" marR="0" lvl="2" indent="0" algn="r" rtl="0">
              <a:spcBef>
                <a:spcPts val="0"/>
              </a:spcBef>
              <a:spcAft>
                <a:spcPts val="0"/>
              </a:spcAft>
              <a:buNone/>
              <a:defRPr sz="1000">
                <a:solidFill>
                  <a:srgbClr val="888888"/>
                </a:solidFill>
                <a:latin typeface="Calibri"/>
                <a:ea typeface="Calibri"/>
                <a:cs typeface="Calibri"/>
                <a:sym typeface="Calibri"/>
              </a:defRPr>
            </a:lvl3pPr>
            <a:lvl4pPr marL="0" marR="0" lvl="3" indent="0" algn="r" rtl="0">
              <a:spcBef>
                <a:spcPts val="0"/>
              </a:spcBef>
              <a:spcAft>
                <a:spcPts val="0"/>
              </a:spcAft>
              <a:buNone/>
              <a:defRPr sz="1000">
                <a:solidFill>
                  <a:srgbClr val="888888"/>
                </a:solidFill>
                <a:latin typeface="Calibri"/>
                <a:ea typeface="Calibri"/>
                <a:cs typeface="Calibri"/>
                <a:sym typeface="Calibri"/>
              </a:defRPr>
            </a:lvl4pPr>
            <a:lvl5pPr marL="0" marR="0" lvl="4" indent="0" algn="r" rtl="0">
              <a:spcBef>
                <a:spcPts val="0"/>
              </a:spcBef>
              <a:spcAft>
                <a:spcPts val="0"/>
              </a:spcAft>
              <a:buNone/>
              <a:defRPr sz="1000">
                <a:solidFill>
                  <a:srgbClr val="888888"/>
                </a:solidFill>
                <a:latin typeface="Calibri"/>
                <a:ea typeface="Calibri"/>
                <a:cs typeface="Calibri"/>
                <a:sym typeface="Calibri"/>
              </a:defRPr>
            </a:lvl5pPr>
            <a:lvl6pPr marL="0" marR="0" lvl="5" indent="0" algn="r" rtl="0">
              <a:spcBef>
                <a:spcPts val="0"/>
              </a:spcBef>
              <a:spcAft>
                <a:spcPts val="0"/>
              </a:spcAft>
              <a:buNone/>
              <a:defRPr sz="1000">
                <a:solidFill>
                  <a:srgbClr val="888888"/>
                </a:solidFill>
                <a:latin typeface="Calibri"/>
                <a:ea typeface="Calibri"/>
                <a:cs typeface="Calibri"/>
                <a:sym typeface="Calibri"/>
              </a:defRPr>
            </a:lvl6pPr>
            <a:lvl7pPr marL="0" marR="0" lvl="6" indent="0" algn="r" rtl="0">
              <a:spcBef>
                <a:spcPts val="0"/>
              </a:spcBef>
              <a:spcAft>
                <a:spcPts val="0"/>
              </a:spcAft>
              <a:buNone/>
              <a:defRPr sz="1000">
                <a:solidFill>
                  <a:srgbClr val="888888"/>
                </a:solidFill>
                <a:latin typeface="Calibri"/>
                <a:ea typeface="Calibri"/>
                <a:cs typeface="Calibri"/>
                <a:sym typeface="Calibri"/>
              </a:defRPr>
            </a:lvl7pPr>
            <a:lvl8pPr marL="0" marR="0" lvl="7" indent="0" algn="r" rtl="0">
              <a:spcBef>
                <a:spcPts val="0"/>
              </a:spcBef>
              <a:spcAft>
                <a:spcPts val="0"/>
              </a:spcAft>
              <a:buNone/>
              <a:defRPr sz="1000">
                <a:solidFill>
                  <a:srgbClr val="888888"/>
                </a:solidFill>
                <a:latin typeface="Calibri"/>
                <a:ea typeface="Calibri"/>
                <a:cs typeface="Calibri"/>
                <a:sym typeface="Calibri"/>
              </a:defRPr>
            </a:lvl8pPr>
            <a:lvl9pPr marL="0" marR="0" lvl="8" indent="0" algn="r" rtl="0">
              <a:spcBef>
                <a:spcPts val="0"/>
              </a:spcBef>
              <a:spcAft>
                <a:spcPts val="0"/>
              </a:spcAft>
              <a:buNone/>
              <a:defRPr sz="10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Object_(computer_scienc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en.wikipedia.org/wiki/Data_structure" TargetMode="External"/><Relationship Id="rId4" Type="http://schemas.openxmlformats.org/officeDocument/2006/relationships/hyperlink" Target="https://en.wikipedia.org/wiki/Computer_memo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hyperlink" Target="https://refactoring.guru/design-patterns/catalo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Design Patterns</a:t>
            </a:r>
            <a:endParaRPr dirty="0"/>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Most slides adapted from Dr. Chris </a:t>
            </a:r>
            <a:r>
              <a:rPr lang="en" dirty="0" err="1"/>
              <a:t>Parnin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0"/>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Class Diagram</a:t>
            </a:r>
            <a:endParaRPr sz="3300" b="1" i="1">
              <a:solidFill>
                <a:srgbClr val="0000FF"/>
              </a:solidFill>
              <a:latin typeface="Arial"/>
              <a:ea typeface="Arial"/>
              <a:cs typeface="Arial"/>
              <a:sym typeface="Arial"/>
            </a:endParaRPr>
          </a:p>
        </p:txBody>
      </p:sp>
      <p:pic>
        <p:nvPicPr>
          <p:cNvPr id="189" name="Google Shape;189;p30"/>
          <p:cNvPicPr preferRelativeResize="0"/>
          <p:nvPr/>
        </p:nvPicPr>
        <p:blipFill>
          <a:blip r:embed="rId4">
            <a:alphaModFix/>
          </a:blip>
          <a:stretch>
            <a:fillRect/>
          </a:stretch>
        </p:blipFill>
        <p:spPr>
          <a:xfrm>
            <a:off x="1428862" y="1735395"/>
            <a:ext cx="2170500" cy="2000241"/>
          </a:xfrm>
          <a:prstGeom prst="rect">
            <a:avLst/>
          </a:prstGeom>
          <a:noFill/>
          <a:ln>
            <a:noFill/>
          </a:ln>
        </p:spPr>
      </p:pic>
      <p:pic>
        <p:nvPicPr>
          <p:cNvPr id="190" name="Google Shape;190;p30"/>
          <p:cNvPicPr preferRelativeResize="0"/>
          <p:nvPr/>
        </p:nvPicPr>
        <p:blipFill>
          <a:blip r:embed="rId5">
            <a:alphaModFix/>
          </a:blip>
          <a:stretch>
            <a:fillRect/>
          </a:stretch>
        </p:blipFill>
        <p:spPr>
          <a:xfrm>
            <a:off x="5172075" y="2732731"/>
            <a:ext cx="1843088" cy="414332"/>
          </a:xfrm>
          <a:prstGeom prst="rect">
            <a:avLst/>
          </a:prstGeom>
          <a:noFill/>
          <a:ln>
            <a:noFill/>
          </a:ln>
        </p:spPr>
      </p:pic>
      <p:sp>
        <p:nvSpPr>
          <p:cNvPr id="191" name="Google Shape;191;p30"/>
          <p:cNvSpPr txBox="1"/>
          <p:nvPr/>
        </p:nvSpPr>
        <p:spPr>
          <a:xfrm>
            <a:off x="1772000" y="1716133"/>
            <a:ext cx="1093354" cy="223415"/>
          </a:xfrm>
          <a:prstGeom prst="rect">
            <a:avLst/>
          </a:prstGeom>
          <a:noFill/>
          <a:ln>
            <a:noFill/>
          </a:ln>
        </p:spPr>
        <p:txBody>
          <a:bodyPr spcFirstLastPara="1" wrap="square" lIns="31425" tIns="31425" rIns="31425" bIns="31425" anchor="t" anchorCtr="0">
            <a:noAutofit/>
          </a:bodyPr>
          <a:lstStyle/>
          <a:p>
            <a:pPr marL="0" marR="0" lvl="0" indent="0" algn="ctr" rtl="0">
              <a:lnSpc>
                <a:spcPct val="119791"/>
              </a:lnSpc>
              <a:spcBef>
                <a:spcPts val="0"/>
              </a:spcBef>
              <a:spcAft>
                <a:spcPts val="0"/>
              </a:spcAft>
              <a:buNone/>
            </a:pPr>
            <a:r>
              <a:rPr lang="en" sz="1000" b="1" dirty="0">
                <a:solidFill>
                  <a:srgbClr val="000000"/>
                </a:solidFill>
                <a:latin typeface="Arial"/>
                <a:ea typeface="Arial"/>
                <a:cs typeface="Arial"/>
                <a:sym typeface="Arial"/>
              </a:rPr>
              <a:t>Singleton</a:t>
            </a:r>
            <a:endParaRPr sz="1000" b="1" dirty="0">
              <a:solidFill>
                <a:srgbClr val="000000"/>
              </a:solidFill>
              <a:latin typeface="Arial"/>
              <a:ea typeface="Arial"/>
              <a:cs typeface="Arial"/>
              <a:sym typeface="Arial"/>
            </a:endParaRPr>
          </a:p>
        </p:txBody>
      </p:sp>
      <p:sp>
        <p:nvSpPr>
          <p:cNvPr id="192" name="Google Shape;192;p30"/>
          <p:cNvSpPr txBox="1"/>
          <p:nvPr/>
        </p:nvSpPr>
        <p:spPr>
          <a:xfrm>
            <a:off x="4968945" y="2845693"/>
            <a:ext cx="2170500" cy="188400"/>
          </a:xfrm>
          <a:prstGeom prst="rect">
            <a:avLst/>
          </a:prstGeom>
          <a:noFill/>
          <a:ln>
            <a:noFill/>
          </a:ln>
        </p:spPr>
        <p:txBody>
          <a:bodyPr spcFirstLastPara="1" wrap="square" lIns="31425" tIns="31425" rIns="31425" bIns="31425" anchor="t" anchorCtr="0">
            <a:noAutofit/>
          </a:bodyPr>
          <a:lstStyle/>
          <a:p>
            <a:pPr marL="0" marR="0" lvl="0" indent="0" algn="ctr" rtl="0">
              <a:lnSpc>
                <a:spcPct val="119791"/>
              </a:lnSpc>
              <a:spcBef>
                <a:spcPts val="0"/>
              </a:spcBef>
              <a:spcAft>
                <a:spcPts val="0"/>
              </a:spcAft>
              <a:buNone/>
            </a:pPr>
            <a:r>
              <a:rPr lang="en" sz="1100" b="1">
                <a:solidFill>
                  <a:srgbClr val="000000"/>
                </a:solidFill>
                <a:latin typeface="Arial"/>
                <a:ea typeface="Arial"/>
                <a:cs typeface="Arial"/>
                <a:sym typeface="Arial"/>
              </a:rPr>
              <a:t>return uniquelnstance;</a:t>
            </a:r>
            <a:endParaRPr sz="1100" b="1">
              <a:solidFill>
                <a:srgbClr val="000000"/>
              </a:solidFill>
              <a:latin typeface="Arial"/>
              <a:ea typeface="Arial"/>
              <a:cs typeface="Arial"/>
              <a:sym typeface="Arial"/>
            </a:endParaRPr>
          </a:p>
        </p:txBody>
      </p:sp>
      <p:pic>
        <p:nvPicPr>
          <p:cNvPr id="193" name="Google Shape;193;p30"/>
          <p:cNvPicPr preferRelativeResize="0"/>
          <p:nvPr/>
        </p:nvPicPr>
        <p:blipFill>
          <a:blip r:embed="rId6">
            <a:alphaModFix/>
          </a:blip>
          <a:stretch>
            <a:fillRect/>
          </a:stretch>
        </p:blipFill>
        <p:spPr>
          <a:xfrm>
            <a:off x="3553010" y="2955525"/>
            <a:ext cx="1585913" cy="78570"/>
          </a:xfrm>
          <a:prstGeom prst="rect">
            <a:avLst/>
          </a:prstGeom>
          <a:noFill/>
          <a:ln>
            <a:noFill/>
          </a:ln>
        </p:spPr>
      </p:pic>
      <p:sp>
        <p:nvSpPr>
          <p:cNvPr id="194" name="Google Shape;194;p30"/>
          <p:cNvSpPr txBox="1"/>
          <p:nvPr/>
        </p:nvSpPr>
        <p:spPr>
          <a:xfrm>
            <a:off x="1539855" y="2888707"/>
            <a:ext cx="1557644" cy="711868"/>
          </a:xfrm>
          <a:prstGeom prst="rect">
            <a:avLst/>
          </a:prstGeom>
          <a:noFill/>
          <a:ln>
            <a:noFill/>
          </a:ln>
        </p:spPr>
        <p:txBody>
          <a:bodyPr spcFirstLastPara="1" wrap="square" lIns="31425" tIns="31425" rIns="31425" bIns="31425" anchor="t" anchorCtr="0">
            <a:noAutofit/>
          </a:bodyPr>
          <a:lstStyle/>
          <a:p>
            <a:pPr marL="0" marR="0" lvl="0" indent="0" algn="ctr" rtl="0">
              <a:lnSpc>
                <a:spcPct val="119791"/>
              </a:lnSpc>
              <a:spcBef>
                <a:spcPts val="0"/>
              </a:spcBef>
              <a:spcAft>
                <a:spcPts val="0"/>
              </a:spcAft>
              <a:buNone/>
            </a:pPr>
            <a:r>
              <a:rPr lang="en" sz="1000" b="1" dirty="0">
                <a:solidFill>
                  <a:srgbClr val="000000"/>
                </a:solidFill>
                <a:latin typeface="Arial"/>
                <a:ea typeface="Arial"/>
                <a:cs typeface="Arial"/>
                <a:sym typeface="Arial"/>
              </a:rPr>
              <a:t>static Instance()</a:t>
            </a:r>
            <a:endParaRPr sz="1000" b="1" dirty="0">
              <a:solidFill>
                <a:srgbClr val="000000"/>
              </a:solidFill>
              <a:latin typeface="Arial"/>
              <a:ea typeface="Arial"/>
              <a:cs typeface="Arial"/>
              <a:sym typeface="Arial"/>
            </a:endParaRPr>
          </a:p>
          <a:p>
            <a:pPr marL="0" marR="0" lvl="0" indent="0" algn="ctr" rtl="0">
              <a:lnSpc>
                <a:spcPct val="119791"/>
              </a:lnSpc>
              <a:spcBef>
                <a:spcPts val="500"/>
              </a:spcBef>
              <a:spcAft>
                <a:spcPts val="0"/>
              </a:spcAft>
              <a:buNone/>
            </a:pPr>
            <a:r>
              <a:rPr lang="en" sz="1000" b="1" dirty="0" err="1">
                <a:solidFill>
                  <a:srgbClr val="000000"/>
                </a:solidFill>
                <a:latin typeface="Arial"/>
                <a:ea typeface="Arial"/>
                <a:cs typeface="Arial"/>
                <a:sym typeface="Arial"/>
              </a:rPr>
              <a:t>SingletonOperation</a:t>
            </a:r>
            <a:r>
              <a:rPr lang="en" sz="1000" b="1" dirty="0">
                <a:solidFill>
                  <a:srgbClr val="000000"/>
                </a:solidFill>
                <a:latin typeface="Arial"/>
                <a:ea typeface="Arial"/>
                <a:cs typeface="Arial"/>
                <a:sym typeface="Arial"/>
              </a:rPr>
              <a:t>()</a:t>
            </a:r>
            <a:endParaRPr sz="1000" b="1" dirty="0">
              <a:solidFill>
                <a:srgbClr val="000000"/>
              </a:solidFill>
              <a:latin typeface="Arial"/>
              <a:ea typeface="Arial"/>
              <a:cs typeface="Arial"/>
              <a:sym typeface="Arial"/>
            </a:endParaRPr>
          </a:p>
          <a:p>
            <a:pPr marL="0" marR="0" lvl="0" indent="0" algn="ctr" rtl="0">
              <a:lnSpc>
                <a:spcPct val="119791"/>
              </a:lnSpc>
              <a:spcBef>
                <a:spcPts val="500"/>
              </a:spcBef>
              <a:spcAft>
                <a:spcPts val="0"/>
              </a:spcAft>
              <a:buNone/>
            </a:pPr>
            <a:r>
              <a:rPr lang="en" sz="1000" b="1" dirty="0" err="1">
                <a:solidFill>
                  <a:srgbClr val="000000"/>
                </a:solidFill>
                <a:latin typeface="Arial"/>
                <a:ea typeface="Arial"/>
                <a:cs typeface="Arial"/>
                <a:sym typeface="Arial"/>
              </a:rPr>
              <a:t>GetSingletonData</a:t>
            </a:r>
            <a:r>
              <a:rPr lang="en" sz="1000" b="1" dirty="0">
                <a:solidFill>
                  <a:srgbClr val="000000"/>
                </a:solidFill>
                <a:latin typeface="Arial"/>
                <a:ea typeface="Arial"/>
                <a:cs typeface="Arial"/>
                <a:sym typeface="Arial"/>
              </a:rPr>
              <a:t>()</a:t>
            </a:r>
            <a:endParaRPr sz="1000" b="1" dirty="0">
              <a:solidFill>
                <a:srgbClr val="000000"/>
              </a:solidFill>
              <a:latin typeface="Arial"/>
              <a:ea typeface="Arial"/>
              <a:cs typeface="Arial"/>
              <a:sym typeface="Arial"/>
            </a:endParaRPr>
          </a:p>
        </p:txBody>
      </p:sp>
      <p:sp>
        <p:nvSpPr>
          <p:cNvPr id="195" name="Google Shape;195;p30"/>
          <p:cNvSpPr txBox="1"/>
          <p:nvPr/>
        </p:nvSpPr>
        <p:spPr>
          <a:xfrm>
            <a:off x="1245705" y="2243087"/>
            <a:ext cx="2584174" cy="166814"/>
          </a:xfrm>
          <a:prstGeom prst="rect">
            <a:avLst/>
          </a:prstGeom>
          <a:noFill/>
          <a:ln>
            <a:noFill/>
          </a:ln>
        </p:spPr>
        <p:txBody>
          <a:bodyPr spcFirstLastPara="1" wrap="square" lIns="31425" tIns="31425" rIns="31425" bIns="31425" anchor="t" anchorCtr="0">
            <a:noAutofit/>
          </a:bodyPr>
          <a:lstStyle/>
          <a:p>
            <a:pPr marL="0" marR="0" lvl="0" indent="0" algn="ctr" rtl="0">
              <a:lnSpc>
                <a:spcPct val="119791"/>
              </a:lnSpc>
              <a:spcBef>
                <a:spcPts val="0"/>
              </a:spcBef>
              <a:spcAft>
                <a:spcPts val="0"/>
              </a:spcAft>
              <a:buNone/>
            </a:pPr>
            <a:r>
              <a:rPr lang="en" sz="900" b="1" dirty="0">
                <a:solidFill>
                  <a:srgbClr val="000000"/>
                </a:solidFill>
                <a:latin typeface="Arial"/>
                <a:ea typeface="Arial"/>
                <a:cs typeface="Arial"/>
                <a:sym typeface="Arial"/>
              </a:rPr>
              <a:t>Static </a:t>
            </a:r>
            <a:r>
              <a:rPr lang="en" sz="900" b="1" dirty="0" err="1">
                <a:solidFill>
                  <a:srgbClr val="000000"/>
                </a:solidFill>
                <a:latin typeface="Arial"/>
                <a:ea typeface="Arial"/>
                <a:cs typeface="Arial"/>
                <a:sym typeface="Arial"/>
              </a:rPr>
              <a:t>uniquelnstance</a:t>
            </a:r>
            <a:r>
              <a:rPr lang="en" sz="900" b="1" dirty="0">
                <a:solidFill>
                  <a:srgbClr val="000000"/>
                </a:solidFill>
                <a:latin typeface="Arial"/>
                <a:ea typeface="Arial"/>
                <a:cs typeface="Arial"/>
                <a:sym typeface="Arial"/>
              </a:rPr>
              <a:t>: </a:t>
            </a:r>
            <a:r>
              <a:rPr lang="en" sz="900" b="1" dirty="0" err="1">
                <a:solidFill>
                  <a:srgbClr val="000000"/>
                </a:solidFill>
                <a:latin typeface="Arial"/>
                <a:ea typeface="Arial"/>
                <a:cs typeface="Arial"/>
                <a:sym typeface="Arial"/>
              </a:rPr>
              <a:t>singletonData</a:t>
            </a:r>
            <a:endParaRPr sz="900" b="1" dirty="0">
              <a:solidFill>
                <a:srgbClr val="000000"/>
              </a:solidFill>
              <a:latin typeface="Arial"/>
              <a:ea typeface="Arial"/>
              <a:cs typeface="Arial"/>
              <a:sym typeface="Arial"/>
            </a:endParaRPr>
          </a:p>
        </p:txBody>
      </p:sp>
      <p:pic>
        <p:nvPicPr>
          <p:cNvPr id="196" name="Google Shape;196;p30"/>
          <p:cNvPicPr preferRelativeResize="0"/>
          <p:nvPr/>
        </p:nvPicPr>
        <p:blipFill>
          <a:blip r:embed="rId7">
            <a:alphaModFix/>
          </a:blip>
          <a:stretch>
            <a:fillRect/>
          </a:stretch>
        </p:blipFill>
        <p:spPr>
          <a:xfrm>
            <a:off x="1438267" y="1932637"/>
            <a:ext cx="2185988" cy="14276"/>
          </a:xfrm>
          <a:prstGeom prst="rect">
            <a:avLst/>
          </a:prstGeom>
          <a:noFill/>
          <a:ln>
            <a:noFill/>
          </a:ln>
        </p:spPr>
      </p:pic>
      <p:pic>
        <p:nvPicPr>
          <p:cNvPr id="197" name="Google Shape;197;p30"/>
          <p:cNvPicPr preferRelativeResize="0"/>
          <p:nvPr/>
        </p:nvPicPr>
        <p:blipFill>
          <a:blip r:embed="rId7">
            <a:alphaModFix/>
          </a:blip>
          <a:stretch>
            <a:fillRect/>
          </a:stretch>
        </p:blipFill>
        <p:spPr>
          <a:xfrm>
            <a:off x="1438267" y="2675575"/>
            <a:ext cx="2185988" cy="14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1"/>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Singleton Example</a:t>
            </a:r>
            <a:endParaRPr sz="3300" b="1" i="1">
              <a:solidFill>
                <a:srgbClr val="0000FF"/>
              </a:solidFill>
              <a:latin typeface="Arial"/>
              <a:ea typeface="Arial"/>
              <a:cs typeface="Arial"/>
              <a:sym typeface="Arial"/>
            </a:endParaRPr>
          </a:p>
        </p:txBody>
      </p:sp>
      <p:sp>
        <p:nvSpPr>
          <p:cNvPr id="203" name="Google Shape;203;p31"/>
          <p:cNvSpPr txBox="1">
            <a:spLocks noGrp="1"/>
          </p:cNvSpPr>
          <p:nvPr>
            <p:ph type="body" idx="4294967295"/>
          </p:nvPr>
        </p:nvSpPr>
        <p:spPr>
          <a:xfrm>
            <a:off x="473063" y="834621"/>
            <a:ext cx="8342700" cy="3232800"/>
          </a:xfrm>
          <a:prstGeom prst="rect">
            <a:avLst/>
          </a:prstGeom>
        </p:spPr>
        <p:txBody>
          <a:bodyPr spcFirstLastPara="1" wrap="square" lIns="31425" tIns="31425" rIns="31425" bIns="31425" anchor="t" anchorCtr="0">
            <a:noAutofit/>
          </a:bodyPr>
          <a:lstStyle/>
          <a:p>
            <a:pPr marL="317500" marR="0" lvl="0" indent="-50800" algn="l" rtl="0">
              <a:lnSpc>
                <a:spcPct val="108000"/>
              </a:lnSpc>
              <a:spcBef>
                <a:spcPts val="0"/>
              </a:spcBef>
              <a:spcAft>
                <a:spcPts val="0"/>
              </a:spcAft>
              <a:buClr>
                <a:srgbClr val="0066CC"/>
              </a:buClr>
              <a:buSzPts val="1800"/>
              <a:buNone/>
            </a:pPr>
            <a:r>
              <a:rPr lang="en" sz="1400" b="1" dirty="0">
                <a:solidFill>
                  <a:srgbClr val="0066CC"/>
                </a:solidFill>
                <a:latin typeface="courier new"/>
                <a:ea typeface="courier new"/>
                <a:cs typeface="courier new"/>
                <a:sym typeface="courier new"/>
              </a:rPr>
              <a:t>public final class </a:t>
            </a:r>
            <a:r>
              <a:rPr lang="en" sz="1400" b="1" dirty="0" err="1">
                <a:solidFill>
                  <a:srgbClr val="0066CC"/>
                </a:solidFill>
                <a:latin typeface="courier new"/>
                <a:ea typeface="courier new"/>
                <a:cs typeface="courier new"/>
                <a:sym typeface="courier new"/>
              </a:rPr>
              <a:t>MySingleton</a:t>
            </a:r>
            <a:r>
              <a:rPr lang="en" sz="1400" b="1" dirty="0">
                <a:solidFill>
                  <a:srgbClr val="0066CC"/>
                </a:solidFill>
                <a:latin typeface="courier new"/>
                <a:ea typeface="courier new"/>
                <a:cs typeface="courier new"/>
                <a:sym typeface="courier new"/>
              </a:rPr>
              <a:t> {</a:t>
            </a:r>
            <a:endParaRPr sz="1400" b="1" dirty="0">
              <a:solidFill>
                <a:srgbClr val="0066CC"/>
              </a:solidFill>
              <a:latin typeface="courier new"/>
              <a:ea typeface="courier new"/>
              <a:cs typeface="courier new"/>
              <a:sym typeface="courier new"/>
            </a:endParaRPr>
          </a:p>
          <a:p>
            <a:pPr marL="774700" lvl="1" indent="-50800">
              <a:lnSpc>
                <a:spcPct val="108000"/>
              </a:lnSpc>
              <a:spcBef>
                <a:spcPts val="0"/>
              </a:spcBef>
              <a:buClr>
                <a:srgbClr val="000000"/>
              </a:buClr>
              <a:buSzPts val="1800"/>
              <a:buNone/>
            </a:pPr>
            <a:r>
              <a:rPr lang="en" b="1" dirty="0">
                <a:solidFill>
                  <a:srgbClr val="000000"/>
                </a:solidFill>
                <a:latin typeface="courier new"/>
                <a:ea typeface="courier new"/>
                <a:cs typeface="courier new"/>
                <a:sym typeface="courier new"/>
              </a:rPr>
              <a:t>// declare the unique instance of the class</a:t>
            </a:r>
            <a:endParaRPr b="1" dirty="0">
              <a:solidFill>
                <a:srgbClr val="000000"/>
              </a:solidFill>
              <a:latin typeface="courier new"/>
              <a:ea typeface="courier new"/>
              <a:cs typeface="courier new"/>
              <a:sym typeface="courier new"/>
            </a:endParaRPr>
          </a:p>
          <a:p>
            <a:pPr marL="774700" lvl="1" indent="-50800">
              <a:lnSpc>
                <a:spcPct val="108000"/>
              </a:lnSpc>
              <a:spcBef>
                <a:spcPts val="0"/>
              </a:spcBef>
              <a:buClr>
                <a:srgbClr val="FF0000"/>
              </a:buClr>
              <a:buSzPts val="1800"/>
              <a:buNone/>
            </a:pPr>
            <a:r>
              <a:rPr lang="en" b="1" dirty="0">
                <a:solidFill>
                  <a:srgbClr val="FF0000"/>
                </a:solidFill>
                <a:latin typeface="courier new"/>
                <a:ea typeface="courier new"/>
                <a:cs typeface="courier new"/>
                <a:sym typeface="courier new"/>
              </a:rPr>
              <a:t>private</a:t>
            </a:r>
            <a:r>
              <a:rPr lang="en" b="1" dirty="0">
                <a:solidFill>
                  <a:srgbClr val="0066CC"/>
                </a:solidFill>
                <a:latin typeface="courier new"/>
                <a:ea typeface="courier new"/>
                <a:cs typeface="courier new"/>
                <a:sym typeface="courier new"/>
              </a:rPr>
              <a:t> </a:t>
            </a:r>
            <a:r>
              <a:rPr lang="en" b="1" dirty="0">
                <a:solidFill>
                  <a:srgbClr val="FF0000"/>
                </a:solidFill>
                <a:latin typeface="courier new"/>
                <a:ea typeface="courier new"/>
                <a:cs typeface="courier new"/>
                <a:sym typeface="courier new"/>
              </a:rPr>
              <a:t>static</a:t>
            </a: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MySingleton</a:t>
            </a: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uniqueInstance</a:t>
            </a:r>
            <a:r>
              <a:rPr lang="en" b="1" dirty="0">
                <a:solidFill>
                  <a:srgbClr val="0066CC"/>
                </a:solidFill>
                <a:latin typeface="courier new"/>
                <a:ea typeface="courier new"/>
                <a:cs typeface="courier new"/>
                <a:sym typeface="courier new"/>
              </a:rPr>
              <a:t> = null;</a:t>
            </a:r>
            <a:endParaRPr b="1" dirty="0">
              <a:solidFill>
                <a:srgbClr val="0066CC"/>
              </a:solidFill>
              <a:latin typeface="courier new"/>
              <a:ea typeface="courier new"/>
              <a:cs typeface="courier new"/>
              <a:sym typeface="courier new"/>
            </a:endParaRPr>
          </a:p>
          <a:p>
            <a:pPr marL="774700" lvl="1" indent="-50800">
              <a:lnSpc>
                <a:spcPct val="108000"/>
              </a:lnSpc>
              <a:spcBef>
                <a:spcPts val="0"/>
              </a:spcBef>
              <a:buClr>
                <a:srgbClr val="000000"/>
              </a:buClr>
              <a:buSzPts val="1800"/>
              <a:buNone/>
            </a:pPr>
            <a:endParaRPr lang="en" b="1" dirty="0">
              <a:solidFill>
                <a:srgbClr val="000000"/>
              </a:solidFill>
              <a:latin typeface="courier new"/>
              <a:ea typeface="courier new"/>
              <a:cs typeface="courier new"/>
              <a:sym typeface="courier new"/>
            </a:endParaRPr>
          </a:p>
          <a:p>
            <a:pPr marL="774700" lvl="1" indent="-50800">
              <a:lnSpc>
                <a:spcPct val="108000"/>
              </a:lnSpc>
              <a:spcBef>
                <a:spcPts val="0"/>
              </a:spcBef>
              <a:buClr>
                <a:srgbClr val="000000"/>
              </a:buClr>
              <a:buSzPts val="1800"/>
              <a:buNone/>
            </a:pPr>
            <a:r>
              <a:rPr lang="en" b="1" dirty="0">
                <a:solidFill>
                  <a:srgbClr val="000000"/>
                </a:solidFill>
                <a:latin typeface="courier new"/>
                <a:ea typeface="courier new"/>
                <a:cs typeface="courier new"/>
                <a:sym typeface="courier new"/>
              </a:rPr>
              <a:t>// private constructor only accessed from this class</a:t>
            </a:r>
            <a:endParaRPr b="1" dirty="0">
              <a:solidFill>
                <a:srgbClr val="000000"/>
              </a:solidFill>
              <a:latin typeface="courier new"/>
              <a:ea typeface="courier new"/>
              <a:cs typeface="courier new"/>
              <a:sym typeface="courier new"/>
            </a:endParaRPr>
          </a:p>
          <a:p>
            <a:pPr marL="774700" lvl="1" indent="-50800">
              <a:lnSpc>
                <a:spcPct val="108000"/>
              </a:lnSpc>
              <a:spcBef>
                <a:spcPts val="0"/>
              </a:spcBef>
              <a:buClr>
                <a:srgbClr val="FF0000"/>
              </a:buClr>
              <a:buSzPts val="1800"/>
              <a:buNone/>
            </a:pPr>
            <a:r>
              <a:rPr lang="en" b="1" dirty="0">
                <a:solidFill>
                  <a:srgbClr val="FF0000"/>
                </a:solidFill>
                <a:latin typeface="courier new"/>
                <a:ea typeface="courier new"/>
                <a:cs typeface="courier new"/>
                <a:sym typeface="courier new"/>
              </a:rPr>
              <a:t>private</a:t>
            </a: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MySingleton</a:t>
            </a:r>
            <a:r>
              <a:rPr lang="en" b="1" dirty="0">
                <a:solidFill>
                  <a:srgbClr val="0066CC"/>
                </a:solidFill>
                <a:latin typeface="courier new"/>
                <a:ea typeface="courier new"/>
                <a:cs typeface="courier new"/>
                <a:sym typeface="courier new"/>
              </a:rPr>
              <a:t>() { … }</a:t>
            </a:r>
            <a:endParaRPr b="1" dirty="0">
              <a:solidFill>
                <a:srgbClr val="0066CC"/>
              </a:solidFill>
              <a:latin typeface="courier new"/>
              <a:ea typeface="courier new"/>
              <a:cs typeface="courier new"/>
              <a:sym typeface="courier new"/>
            </a:endParaRPr>
          </a:p>
          <a:p>
            <a:pPr marL="774700" lvl="1" indent="-50800">
              <a:lnSpc>
                <a:spcPct val="108000"/>
              </a:lnSpc>
              <a:spcBef>
                <a:spcPts val="0"/>
              </a:spcBef>
              <a:buClr>
                <a:srgbClr val="000000"/>
              </a:buClr>
              <a:buSzPts val="1800"/>
              <a:buNone/>
            </a:pPr>
            <a:endParaRPr lang="en" b="1" dirty="0">
              <a:solidFill>
                <a:srgbClr val="000000"/>
              </a:solidFill>
              <a:latin typeface="courier new"/>
              <a:ea typeface="courier new"/>
              <a:cs typeface="courier new"/>
              <a:sym typeface="courier new"/>
            </a:endParaRPr>
          </a:p>
          <a:p>
            <a:pPr marL="774700" lvl="1" indent="-50800">
              <a:lnSpc>
                <a:spcPct val="108000"/>
              </a:lnSpc>
              <a:spcBef>
                <a:spcPts val="0"/>
              </a:spcBef>
              <a:buClr>
                <a:srgbClr val="000000"/>
              </a:buClr>
              <a:buSzPts val="1800"/>
              <a:buNone/>
            </a:pPr>
            <a:r>
              <a:rPr lang="en" b="1" dirty="0">
                <a:solidFill>
                  <a:srgbClr val="000000"/>
                </a:solidFill>
                <a:latin typeface="courier new"/>
                <a:ea typeface="courier new"/>
                <a:cs typeface="courier new"/>
                <a:sym typeface="courier new"/>
              </a:rPr>
              <a:t>// return reference to unique instance of class</a:t>
            </a:r>
            <a:endParaRPr b="1" dirty="0">
              <a:solidFill>
                <a:srgbClr val="000000"/>
              </a:solidFill>
              <a:latin typeface="courier new"/>
              <a:ea typeface="courier new"/>
              <a:cs typeface="courier new"/>
              <a:sym typeface="courier new"/>
            </a:endParaRPr>
          </a:p>
          <a:p>
            <a:pPr marL="774700" lvl="1" indent="-50800">
              <a:lnSpc>
                <a:spcPct val="108000"/>
              </a:lnSpc>
              <a:spcBef>
                <a:spcPts val="0"/>
              </a:spcBef>
              <a:buClr>
                <a:srgbClr val="0066CC"/>
              </a:buClr>
              <a:buSzPts val="1800"/>
              <a:buNone/>
            </a:pPr>
            <a:r>
              <a:rPr lang="en" b="1" dirty="0">
                <a:solidFill>
                  <a:srgbClr val="0066CC"/>
                </a:solidFill>
                <a:latin typeface="courier new"/>
                <a:ea typeface="courier new"/>
                <a:cs typeface="courier new"/>
                <a:sym typeface="courier new"/>
              </a:rPr>
              <a:t>public </a:t>
            </a:r>
            <a:r>
              <a:rPr lang="en" b="1" dirty="0">
                <a:solidFill>
                  <a:srgbClr val="FF0000"/>
                </a:solidFill>
                <a:latin typeface="courier new"/>
                <a:ea typeface="courier new"/>
                <a:cs typeface="courier new"/>
                <a:sym typeface="courier new"/>
              </a:rPr>
              <a:t>static</a:t>
            </a: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MySingleton</a:t>
            </a: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getInstance</a:t>
            </a:r>
            <a:r>
              <a:rPr lang="en" b="1" dirty="0">
                <a:solidFill>
                  <a:srgbClr val="0066CC"/>
                </a:solidFill>
                <a:latin typeface="courier new"/>
                <a:ea typeface="courier new"/>
                <a:cs typeface="courier new"/>
                <a:sym typeface="courier new"/>
              </a:rPr>
              <a:t>() {</a:t>
            </a:r>
            <a:endParaRPr b="1" dirty="0">
              <a:solidFill>
                <a:srgbClr val="0066CC"/>
              </a:solidFill>
              <a:latin typeface="courier new"/>
              <a:ea typeface="courier new"/>
              <a:cs typeface="courier new"/>
              <a:sym typeface="courier new"/>
            </a:endParaRPr>
          </a:p>
          <a:p>
            <a:pPr marL="457200" lvl="1" indent="0">
              <a:lnSpc>
                <a:spcPct val="108000"/>
              </a:lnSpc>
              <a:spcBef>
                <a:spcPts val="500"/>
              </a:spcBef>
              <a:buNone/>
            </a:pPr>
            <a:r>
              <a:rPr lang="en" b="1" dirty="0">
                <a:solidFill>
                  <a:srgbClr val="0066CC"/>
                </a:solidFill>
                <a:latin typeface="courier new"/>
                <a:ea typeface="courier new"/>
                <a:cs typeface="courier new"/>
                <a:sym typeface="courier new"/>
              </a:rPr>
              <a:t>        if(</a:t>
            </a:r>
            <a:r>
              <a:rPr lang="en" b="1" dirty="0" err="1">
                <a:solidFill>
                  <a:srgbClr val="0066CC"/>
                </a:solidFill>
                <a:latin typeface="courier new"/>
                <a:ea typeface="courier new"/>
                <a:cs typeface="courier new"/>
                <a:sym typeface="courier new"/>
              </a:rPr>
              <a:t>uniqueInstance</a:t>
            </a:r>
            <a:r>
              <a:rPr lang="en" b="1" dirty="0">
                <a:solidFill>
                  <a:srgbClr val="0066CC"/>
                </a:solidFill>
                <a:latin typeface="courier new"/>
                <a:ea typeface="courier new"/>
                <a:cs typeface="courier new"/>
                <a:sym typeface="courier new"/>
              </a:rPr>
              <a:t> == null) </a:t>
            </a:r>
            <a:br>
              <a:rPr lang="en" b="1" dirty="0">
                <a:solidFill>
                  <a:srgbClr val="0066CC"/>
                </a:solidFill>
                <a:latin typeface="Arial"/>
                <a:ea typeface="Arial"/>
                <a:cs typeface="Arial"/>
                <a:sym typeface="Arial"/>
              </a:rPr>
            </a:br>
            <a:r>
              <a:rPr lang="en" b="1" dirty="0">
                <a:solidFill>
                  <a:srgbClr val="0066CC"/>
                </a:solidFill>
                <a:latin typeface="courier new"/>
                <a:ea typeface="courier new"/>
                <a:cs typeface="courier new"/>
                <a:sym typeface="courier new"/>
              </a:rPr>
              <a:t>                </a:t>
            </a:r>
            <a:r>
              <a:rPr lang="en" b="1" dirty="0" err="1">
                <a:solidFill>
                  <a:srgbClr val="0066CC"/>
                </a:solidFill>
                <a:latin typeface="courier new"/>
                <a:ea typeface="courier new"/>
                <a:cs typeface="courier new"/>
                <a:sym typeface="courier new"/>
              </a:rPr>
              <a:t>uniqueInstance</a:t>
            </a:r>
            <a:r>
              <a:rPr lang="en" b="1" dirty="0">
                <a:solidFill>
                  <a:srgbClr val="0066CC"/>
                </a:solidFill>
                <a:latin typeface="courier new"/>
                <a:ea typeface="courier new"/>
                <a:cs typeface="courier new"/>
                <a:sym typeface="courier new"/>
              </a:rPr>
              <a:t> = new Singleton();</a:t>
            </a:r>
            <a:endParaRPr b="1" dirty="0">
              <a:solidFill>
                <a:srgbClr val="0066CC"/>
              </a:solidFill>
              <a:latin typeface="courier new"/>
              <a:ea typeface="courier new"/>
              <a:cs typeface="courier new"/>
              <a:sym typeface="courier new"/>
            </a:endParaRPr>
          </a:p>
          <a:p>
            <a:pPr marL="457200" lvl="1" indent="0">
              <a:lnSpc>
                <a:spcPct val="108000"/>
              </a:lnSpc>
              <a:spcBef>
                <a:spcPts val="500"/>
              </a:spcBef>
              <a:buNone/>
            </a:pPr>
            <a:r>
              <a:rPr lang="en" b="1" dirty="0">
                <a:solidFill>
                  <a:srgbClr val="0066CC"/>
                </a:solidFill>
                <a:latin typeface="courier new"/>
                <a:ea typeface="courier new"/>
                <a:cs typeface="courier new"/>
                <a:sym typeface="courier new"/>
              </a:rPr>
              <a:t>        return </a:t>
            </a:r>
            <a:r>
              <a:rPr lang="en" b="1" dirty="0" err="1">
                <a:solidFill>
                  <a:srgbClr val="0066CC"/>
                </a:solidFill>
                <a:latin typeface="courier new"/>
                <a:ea typeface="courier new"/>
                <a:cs typeface="courier new"/>
                <a:sym typeface="courier new"/>
              </a:rPr>
              <a:t>uniqueInstance</a:t>
            </a:r>
            <a:r>
              <a:rPr lang="en" b="1" dirty="0">
                <a:solidFill>
                  <a:srgbClr val="0066CC"/>
                </a:solidFill>
                <a:latin typeface="courier new"/>
                <a:ea typeface="courier new"/>
                <a:cs typeface="courier new"/>
                <a:sym typeface="courier new"/>
              </a:rPr>
              <a:t>;</a:t>
            </a:r>
            <a:endParaRPr b="1" dirty="0">
              <a:solidFill>
                <a:srgbClr val="0066CC"/>
              </a:solidFill>
              <a:latin typeface="courier new"/>
              <a:ea typeface="courier new"/>
              <a:cs typeface="courier new"/>
              <a:sym typeface="courier new"/>
            </a:endParaRPr>
          </a:p>
          <a:p>
            <a:pPr marL="774700" lvl="1" indent="-50800">
              <a:lnSpc>
                <a:spcPct val="108000"/>
              </a:lnSpc>
              <a:spcBef>
                <a:spcPts val="0"/>
              </a:spcBef>
              <a:buClr>
                <a:srgbClr val="0066CC"/>
              </a:buClr>
              <a:buSzPts val="1800"/>
              <a:buNone/>
            </a:pPr>
            <a:r>
              <a:rPr lang="en" b="1" dirty="0">
                <a:solidFill>
                  <a:srgbClr val="0066CC"/>
                </a:solidFill>
                <a:latin typeface="courier new"/>
                <a:ea typeface="courier new"/>
                <a:cs typeface="courier new"/>
                <a:sym typeface="courier new"/>
              </a:rPr>
              <a:t>}</a:t>
            </a:r>
            <a:endParaRPr b="1" dirty="0">
              <a:solidFill>
                <a:srgbClr val="0066CC"/>
              </a:solidFill>
              <a:latin typeface="courier new"/>
              <a:ea typeface="courier new"/>
              <a:cs typeface="courier new"/>
              <a:sym typeface="courier new"/>
            </a:endParaRPr>
          </a:p>
          <a:p>
            <a:pPr marL="317500" marR="0" lvl="0" indent="-50800" algn="l" rtl="0">
              <a:lnSpc>
                <a:spcPct val="108000"/>
              </a:lnSpc>
              <a:spcBef>
                <a:spcPts val="0"/>
              </a:spcBef>
              <a:spcAft>
                <a:spcPts val="0"/>
              </a:spcAft>
              <a:buClr>
                <a:srgbClr val="0066CC"/>
              </a:buClr>
              <a:buSzPts val="1800"/>
              <a:buNone/>
            </a:pPr>
            <a:r>
              <a:rPr lang="en" sz="1400" b="1" dirty="0">
                <a:solidFill>
                  <a:srgbClr val="0066CC"/>
                </a:solidFill>
                <a:latin typeface="courier new"/>
                <a:ea typeface="courier new"/>
                <a:cs typeface="courier new"/>
                <a:sym typeface="courier new"/>
              </a:rPr>
              <a:t>}</a:t>
            </a:r>
            <a:endParaRPr sz="1400" b="1" dirty="0">
              <a:solidFill>
                <a:srgbClr val="0066CC"/>
              </a:solidFill>
              <a:latin typeface="courier new"/>
              <a:ea typeface="courier new"/>
              <a:cs typeface="courier new"/>
              <a:sym typeface="courier new"/>
            </a:endParaRPr>
          </a:p>
        </p:txBody>
      </p:sp>
      <p:sp>
        <p:nvSpPr>
          <p:cNvPr id="204" name="Google Shape;204;p31"/>
          <p:cNvSpPr txBox="1"/>
          <p:nvPr/>
        </p:nvSpPr>
        <p:spPr>
          <a:xfrm>
            <a:off x="777870" y="4149326"/>
            <a:ext cx="7352100" cy="629100"/>
          </a:xfrm>
          <a:prstGeom prst="rect">
            <a:avLst/>
          </a:prstGeom>
          <a:noFill/>
          <a:ln>
            <a:noFill/>
          </a:ln>
        </p:spPr>
        <p:txBody>
          <a:bodyPr spcFirstLastPara="1" wrap="square" lIns="31425" tIns="31425" rIns="31425" bIns="31425" anchor="t" anchorCtr="0">
            <a:noAutofit/>
          </a:bodyPr>
          <a:lstStyle/>
          <a:p>
            <a:pPr marL="0" marR="0" lvl="0" indent="0" algn="l" rtl="0">
              <a:lnSpc>
                <a:spcPct val="120138"/>
              </a:lnSpc>
              <a:spcBef>
                <a:spcPts val="0"/>
              </a:spcBef>
              <a:spcAft>
                <a:spcPts val="0"/>
              </a:spcAft>
              <a:buNone/>
            </a:pPr>
            <a:r>
              <a:rPr lang="en" sz="1700" b="1">
                <a:solidFill>
                  <a:srgbClr val="000000"/>
                </a:solidFill>
                <a:latin typeface="Arial"/>
                <a:ea typeface="Arial"/>
                <a:cs typeface="Arial"/>
                <a:sym typeface="Arial"/>
              </a:rPr>
              <a:t>We'll use a static method to allow clients to get a reference to the</a:t>
            </a:r>
            <a:endParaRPr sz="1700" b="1">
              <a:solidFill>
                <a:srgbClr val="000000"/>
              </a:solidFill>
              <a:latin typeface="Arial"/>
              <a:ea typeface="Arial"/>
              <a:cs typeface="Arial"/>
              <a:sym typeface="Arial"/>
            </a:endParaRPr>
          </a:p>
          <a:p>
            <a:pPr marL="0" marR="0" lvl="0" indent="0" algn="l" rtl="0">
              <a:lnSpc>
                <a:spcPct val="120138"/>
              </a:lnSpc>
              <a:spcBef>
                <a:spcPts val="0"/>
              </a:spcBef>
              <a:spcAft>
                <a:spcPts val="0"/>
              </a:spcAft>
              <a:buNone/>
            </a:pPr>
            <a:r>
              <a:rPr lang="en" sz="1700" b="1">
                <a:solidFill>
                  <a:srgbClr val="000000"/>
                </a:solidFill>
                <a:latin typeface="Arial"/>
                <a:ea typeface="Arial"/>
                <a:cs typeface="Arial"/>
                <a:sym typeface="Arial"/>
              </a:rPr>
              <a:t>single instance and we’ll use a private constructor!</a:t>
            </a:r>
            <a:endParaRPr sz="17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endParaRPr sz="1300" b="1">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6"/>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rPr>
              <a:t>Builder</a:t>
            </a:r>
            <a:r>
              <a:rPr lang="en" sz="3300" b="1" i="1">
                <a:solidFill>
                  <a:srgbClr val="0000FF"/>
                </a:solidFill>
                <a:latin typeface="Arial"/>
                <a:ea typeface="Arial"/>
                <a:cs typeface="Arial"/>
                <a:sym typeface="Arial"/>
              </a:rPr>
              <a:t> Pattern</a:t>
            </a:r>
            <a:endParaRPr sz="3300" b="1" i="1">
              <a:solidFill>
                <a:srgbClr val="0000FF"/>
              </a:solidFill>
              <a:latin typeface="Arial"/>
              <a:ea typeface="Arial"/>
              <a:cs typeface="Arial"/>
              <a:sym typeface="Arial"/>
            </a:endParaRPr>
          </a:p>
        </p:txBody>
      </p:sp>
      <p:sp>
        <p:nvSpPr>
          <p:cNvPr id="234" name="Google Shape;234;p36"/>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317500" marR="0" lvl="0" indent="-190500" algn="l" rtl="0">
              <a:lnSpc>
                <a:spcPct val="107812"/>
              </a:lnSpc>
              <a:spcBef>
                <a:spcPts val="0"/>
              </a:spcBef>
              <a:spcAft>
                <a:spcPts val="0"/>
              </a:spcAft>
              <a:buClr>
                <a:srgbClr val="000000"/>
              </a:buClr>
              <a:buSzPts val="2200"/>
              <a:buChar char="●"/>
            </a:pPr>
            <a:r>
              <a:rPr lang="en" sz="2200" b="1" dirty="0">
                <a:solidFill>
                  <a:srgbClr val="000000"/>
                </a:solidFill>
                <a:latin typeface="Arial"/>
                <a:ea typeface="Arial"/>
                <a:cs typeface="Arial"/>
                <a:sym typeface="Arial"/>
              </a:rPr>
              <a:t>Intent:</a:t>
            </a:r>
            <a:endParaRPr sz="2200" b="1" dirty="0">
              <a:solidFill>
                <a:srgbClr val="000000"/>
              </a:solidFill>
              <a:latin typeface="Arial"/>
              <a:ea typeface="Arial"/>
              <a:cs typeface="Arial"/>
              <a:sym typeface="Arial"/>
            </a:endParaRPr>
          </a:p>
          <a:p>
            <a:pPr marL="635000" marR="0" lvl="1" indent="-184150" algn="l" rtl="0">
              <a:lnSpc>
                <a:spcPct val="107812"/>
              </a:lnSpc>
              <a:spcBef>
                <a:spcPts val="600"/>
              </a:spcBef>
              <a:spcAft>
                <a:spcPts val="0"/>
              </a:spcAft>
              <a:buClr>
                <a:srgbClr val="0066CC"/>
              </a:buClr>
              <a:buSzPts val="2100"/>
              <a:buChar char="○"/>
            </a:pPr>
            <a:r>
              <a:rPr lang="en" sz="2100" b="1" dirty="0">
                <a:solidFill>
                  <a:srgbClr val="0066CC"/>
                </a:solidFill>
                <a:highlight>
                  <a:srgbClr val="FFFFFF"/>
                </a:highlight>
              </a:rPr>
              <a:t>Separates object construction from its representation. </a:t>
            </a:r>
            <a:endParaRPr sz="2100" b="1" dirty="0">
              <a:solidFill>
                <a:srgbClr val="0066CC"/>
              </a:solidFill>
              <a:highlight>
                <a:srgbClr val="FFFFFF"/>
              </a:highlight>
            </a:endParaRPr>
          </a:p>
          <a:p>
            <a:pPr marL="635000" marR="0" lvl="1" indent="-190500" algn="l" rtl="0">
              <a:lnSpc>
                <a:spcPct val="107812"/>
              </a:lnSpc>
              <a:spcBef>
                <a:spcPts val="600"/>
              </a:spcBef>
              <a:spcAft>
                <a:spcPts val="0"/>
              </a:spcAft>
              <a:buClr>
                <a:srgbClr val="0066CC"/>
              </a:buClr>
              <a:buSzPts val="2200"/>
              <a:buChar char="○"/>
            </a:pPr>
            <a:r>
              <a:rPr lang="en" sz="2200" b="1" dirty="0">
                <a:solidFill>
                  <a:srgbClr val="0066CC"/>
                </a:solidFill>
              </a:rPr>
              <a:t>Construction processes can create different representations.</a:t>
            </a:r>
            <a:endParaRPr sz="2200" b="1" dirty="0">
              <a:solidFill>
                <a:srgbClr val="0066CC"/>
              </a:solidFill>
              <a:latin typeface="Arial"/>
              <a:ea typeface="Arial"/>
              <a:cs typeface="Arial"/>
              <a:sym typeface="Arial"/>
            </a:endParaRPr>
          </a:p>
        </p:txBody>
      </p:sp>
      <p:pic>
        <p:nvPicPr>
          <p:cNvPr id="3" name="Picture 2">
            <a:extLst>
              <a:ext uri="{FF2B5EF4-FFF2-40B4-BE49-F238E27FC236}">
                <a16:creationId xmlns:a16="http://schemas.microsoft.com/office/drawing/2014/main" id="{56B4C77B-3B8A-614C-BA4E-84F097CA6656}"/>
              </a:ext>
            </a:extLst>
          </p:cNvPr>
          <p:cNvPicPr>
            <a:picLocks noChangeAspect="1"/>
          </p:cNvPicPr>
          <p:nvPr/>
        </p:nvPicPr>
        <p:blipFill>
          <a:blip r:embed="rId4"/>
          <a:stretch>
            <a:fillRect/>
          </a:stretch>
        </p:blipFill>
        <p:spPr>
          <a:xfrm>
            <a:off x="3069558" y="2789499"/>
            <a:ext cx="5119077" cy="18635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37"/>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rPr>
              <a:t>Builder</a:t>
            </a:r>
            <a:r>
              <a:rPr lang="en" sz="3300" b="1" i="1">
                <a:solidFill>
                  <a:srgbClr val="0000FF"/>
                </a:solidFill>
                <a:latin typeface="Arial"/>
                <a:ea typeface="Arial"/>
                <a:cs typeface="Arial"/>
                <a:sym typeface="Arial"/>
              </a:rPr>
              <a:t> Pattern</a:t>
            </a:r>
            <a:r>
              <a:rPr lang="en" sz="3300" b="1" i="1">
                <a:solidFill>
                  <a:srgbClr val="0000FF"/>
                </a:solidFill>
              </a:rPr>
              <a:t> Example</a:t>
            </a:r>
            <a:endParaRPr sz="3300" b="1" i="1">
              <a:solidFill>
                <a:srgbClr val="0000FF"/>
              </a:solidFill>
              <a:latin typeface="Arial"/>
              <a:ea typeface="Arial"/>
              <a:cs typeface="Arial"/>
              <a:sym typeface="Arial"/>
            </a:endParaRPr>
          </a:p>
        </p:txBody>
      </p:sp>
      <p:sp>
        <p:nvSpPr>
          <p:cNvPr id="240" name="Google Shape;240;p37"/>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0" marR="0" lvl="0" indent="0" algn="l" rtl="0">
              <a:lnSpc>
                <a:spcPct val="107812"/>
              </a:lnSpc>
              <a:spcBef>
                <a:spcPts val="0"/>
              </a:spcBef>
              <a:spcAft>
                <a:spcPts val="0"/>
              </a:spcAft>
              <a:buNone/>
            </a:pPr>
            <a:r>
              <a:rPr lang="en" sz="2200" b="1"/>
              <a:t>Graphics Code</a:t>
            </a:r>
            <a:r>
              <a:rPr lang="en" sz="2200" b="1">
                <a:solidFill>
                  <a:srgbClr val="000000"/>
                </a:solidFill>
                <a:latin typeface="Arial"/>
                <a:ea typeface="Arial"/>
                <a:cs typeface="Arial"/>
                <a:sym typeface="Arial"/>
              </a:rPr>
              <a:t>:</a:t>
            </a:r>
            <a:endParaRPr sz="2200" b="1">
              <a:solidFill>
                <a:srgbClr val="000000"/>
              </a:solidFill>
              <a:latin typeface="Arial"/>
              <a:ea typeface="Arial"/>
              <a:cs typeface="Arial"/>
              <a:sym typeface="Arial"/>
            </a:endParaRPr>
          </a:p>
          <a:p>
            <a:pPr marL="0" marR="0" lvl="0" indent="0" algn="l" rtl="0">
              <a:lnSpc>
                <a:spcPct val="107812"/>
              </a:lnSpc>
              <a:spcBef>
                <a:spcPts val="600"/>
              </a:spcBef>
              <a:spcAft>
                <a:spcPts val="0"/>
              </a:spcAft>
              <a:buNone/>
            </a:pPr>
            <a:endParaRPr sz="2100" b="1">
              <a:solidFill>
                <a:srgbClr val="0066CC"/>
              </a:solidFill>
              <a:highlight>
                <a:srgbClr val="FFFFFF"/>
              </a:highlight>
            </a:endParaRPr>
          </a:p>
          <a:p>
            <a:pPr marL="0" lvl="0" indent="0" algn="l" rtl="0">
              <a:lnSpc>
                <a:spcPct val="100000"/>
              </a:lnSpc>
              <a:spcBef>
                <a:spcPts val="0"/>
              </a:spcBef>
              <a:spcAft>
                <a:spcPts val="0"/>
              </a:spcAft>
              <a:buNone/>
            </a:pP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.glColor3d((</a:t>
            </a:r>
            <a:r>
              <a:rPr lang="en" sz="1800">
                <a:solidFill>
                  <a:srgbClr val="00008B"/>
                </a:solidFill>
                <a:highlight>
                  <a:srgbClr val="EEEEEE"/>
                </a:highlight>
                <a:latin typeface="Consolas"/>
                <a:ea typeface="Consolas"/>
                <a:cs typeface="Consolas"/>
                <a:sym typeface="Consolas"/>
              </a:rPr>
              <a:t>double</a:t>
            </a:r>
            <a:r>
              <a:rPr lang="en" sz="1800">
                <a:solidFill>
                  <a:schemeClr val="dk1"/>
                </a:solidFill>
                <a:highlight>
                  <a:srgbClr val="EEEEEE"/>
                </a:highlight>
                <a:latin typeface="Consolas"/>
                <a:ea typeface="Consolas"/>
                <a:cs typeface="Consolas"/>
                <a:sym typeface="Consolas"/>
              </a:rPr>
              <a:t>)</a:t>
            </a:r>
            <a:r>
              <a:rPr lang="en" sz="1800">
                <a:solidFill>
                  <a:srgbClr val="2B91AF"/>
                </a:solidFill>
                <a:highlight>
                  <a:srgbClr val="EEEEEE"/>
                </a:highlight>
                <a:latin typeface="Consolas"/>
                <a:ea typeface="Consolas"/>
                <a:cs typeface="Consolas"/>
                <a:sym typeface="Consolas"/>
              </a:rPr>
              <a:t>Color</a:t>
            </a:r>
            <a:r>
              <a:rPr lang="en" sz="1800">
                <a:solidFill>
                  <a:schemeClr val="dk1"/>
                </a:solidFill>
                <a:highlight>
                  <a:srgbClr val="EEEEEE"/>
                </a:highlight>
                <a:latin typeface="Consolas"/>
                <a:ea typeface="Consolas"/>
                <a:cs typeface="Consolas"/>
                <a:sym typeface="Consolas"/>
              </a:rPr>
              <a:t>.r / </a:t>
            </a:r>
            <a:r>
              <a:rPr lang="en" sz="1800">
                <a:solidFill>
                  <a:srgbClr val="800000"/>
                </a:solidFill>
                <a:highlight>
                  <a:srgbClr val="EEEEEE"/>
                </a:highlight>
                <a:latin typeface="Consolas"/>
                <a:ea typeface="Consolas"/>
                <a:cs typeface="Consolas"/>
                <a:sym typeface="Consolas"/>
              </a:rPr>
              <a:t>255.0</a:t>
            </a:r>
            <a:r>
              <a:rPr lang="en" sz="1800">
                <a:solidFill>
                  <a:schemeClr val="dk1"/>
                </a:solidFill>
                <a:highlight>
                  <a:srgbClr val="EEEEEE"/>
                </a:highlight>
                <a:latin typeface="Consolas"/>
                <a:ea typeface="Consolas"/>
                <a:cs typeface="Consolas"/>
                <a:sym typeface="Consolas"/>
              </a:rPr>
              <a:t>, (</a:t>
            </a:r>
            <a:r>
              <a:rPr lang="en" sz="1800">
                <a:solidFill>
                  <a:srgbClr val="00008B"/>
                </a:solidFill>
                <a:highlight>
                  <a:srgbClr val="EEEEEE"/>
                </a:highlight>
                <a:latin typeface="Consolas"/>
                <a:ea typeface="Consolas"/>
                <a:cs typeface="Consolas"/>
                <a:sym typeface="Consolas"/>
              </a:rPr>
              <a:t>double</a:t>
            </a:r>
            <a:r>
              <a:rPr lang="en" sz="1800">
                <a:solidFill>
                  <a:schemeClr val="dk1"/>
                </a:solidFill>
                <a:highlight>
                  <a:srgbClr val="EEEEEE"/>
                </a:highlight>
                <a:latin typeface="Consolas"/>
                <a:ea typeface="Consolas"/>
                <a:cs typeface="Consolas"/>
                <a:sym typeface="Consolas"/>
              </a:rPr>
              <a:t>)</a:t>
            </a:r>
            <a:r>
              <a:rPr lang="en" sz="1800">
                <a:solidFill>
                  <a:srgbClr val="2B91AF"/>
                </a:solidFill>
                <a:highlight>
                  <a:srgbClr val="EEEEEE"/>
                </a:highlight>
                <a:latin typeface="Consolas"/>
                <a:ea typeface="Consolas"/>
                <a:cs typeface="Consolas"/>
                <a:sym typeface="Consolas"/>
              </a:rPr>
              <a:t>Color</a:t>
            </a:r>
            <a:r>
              <a:rPr lang="en" sz="1800">
                <a:solidFill>
                  <a:schemeClr val="dk1"/>
                </a:solidFill>
                <a:highlight>
                  <a:srgbClr val="EEEEEE"/>
                </a:highlight>
                <a:latin typeface="Consolas"/>
                <a:ea typeface="Consolas"/>
                <a:cs typeface="Consolas"/>
                <a:sym typeface="Consolas"/>
              </a:rPr>
              <a:t>.g / </a:t>
            </a:r>
            <a:r>
              <a:rPr lang="en" sz="1800">
                <a:solidFill>
                  <a:srgbClr val="800000"/>
                </a:solidFill>
                <a:highlight>
                  <a:srgbClr val="EEEEEE"/>
                </a:highlight>
                <a:latin typeface="Consolas"/>
                <a:ea typeface="Consolas"/>
                <a:cs typeface="Consolas"/>
                <a:sym typeface="Consolas"/>
              </a:rPr>
              <a:t>255.0</a:t>
            </a:r>
            <a:r>
              <a:rPr lang="en" sz="1800">
                <a:solidFill>
                  <a:schemeClr val="dk1"/>
                </a:solidFill>
                <a:highlight>
                  <a:srgbClr val="EEEEEE"/>
                </a:highlight>
                <a:latin typeface="Consolas"/>
                <a:ea typeface="Consolas"/>
                <a:cs typeface="Consolas"/>
                <a:sym typeface="Consolas"/>
              </a:rPr>
              <a:t>, (</a:t>
            </a:r>
            <a:r>
              <a:rPr lang="en" sz="1800">
                <a:solidFill>
                  <a:srgbClr val="00008B"/>
                </a:solidFill>
                <a:highlight>
                  <a:srgbClr val="EEEEEE"/>
                </a:highlight>
                <a:latin typeface="Consolas"/>
                <a:ea typeface="Consolas"/>
                <a:cs typeface="Consolas"/>
                <a:sym typeface="Consolas"/>
              </a:rPr>
              <a:t>double</a:t>
            </a:r>
            <a:r>
              <a:rPr lang="en" sz="1800">
                <a:solidFill>
                  <a:schemeClr val="dk1"/>
                </a:solidFill>
                <a:highlight>
                  <a:srgbClr val="EEEEEE"/>
                </a:highlight>
                <a:latin typeface="Consolas"/>
                <a:ea typeface="Consolas"/>
                <a:cs typeface="Consolas"/>
                <a:sym typeface="Consolas"/>
              </a:rPr>
              <a:t>)</a:t>
            </a:r>
            <a:r>
              <a:rPr lang="en" sz="1800">
                <a:solidFill>
                  <a:srgbClr val="2B91AF"/>
                </a:solidFill>
                <a:highlight>
                  <a:srgbClr val="EEEEEE"/>
                </a:highlight>
                <a:latin typeface="Consolas"/>
                <a:ea typeface="Consolas"/>
                <a:cs typeface="Consolas"/>
                <a:sym typeface="Consolas"/>
              </a:rPr>
              <a:t>Color</a:t>
            </a:r>
            <a:r>
              <a:rPr lang="en" sz="1800">
                <a:solidFill>
                  <a:schemeClr val="dk1"/>
                </a:solidFill>
                <a:highlight>
                  <a:srgbClr val="EEEEEE"/>
                </a:highlight>
                <a:latin typeface="Consolas"/>
                <a:ea typeface="Consolas"/>
                <a:cs typeface="Consolas"/>
                <a:sym typeface="Consolas"/>
              </a:rPr>
              <a:t>.b / </a:t>
            </a:r>
            <a:r>
              <a:rPr lang="en" sz="1800">
                <a:solidFill>
                  <a:srgbClr val="800000"/>
                </a:solidFill>
                <a:highlight>
                  <a:srgbClr val="EEEEEE"/>
                </a:highlight>
                <a:latin typeface="Consolas"/>
                <a:ea typeface="Consolas"/>
                <a:cs typeface="Consolas"/>
                <a:sym typeface="Consolas"/>
              </a:rPr>
              <a:t>255.0</a:t>
            </a:r>
            <a:r>
              <a:rPr lang="en" sz="1800">
                <a:solidFill>
                  <a:schemeClr val="dk1"/>
                </a:solidFill>
                <a:highlight>
                  <a:srgbClr val="EEEEEE"/>
                </a:highlight>
                <a:latin typeface="Consolas"/>
                <a:ea typeface="Consolas"/>
                <a:cs typeface="Consolas"/>
                <a:sym typeface="Consolas"/>
              </a:rPr>
              <a:t>);</a:t>
            </a:r>
            <a:endParaRPr sz="1800">
              <a:solidFill>
                <a:schemeClr val="dk1"/>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.glBegin(</a:t>
            </a: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.GL_LINES); </a:t>
            </a:r>
            <a:endParaRPr sz="1800">
              <a:solidFill>
                <a:schemeClr val="dk1"/>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.glVertex2d(p1.x, p1.y); </a:t>
            </a:r>
            <a:endParaRPr sz="1800">
              <a:solidFill>
                <a:schemeClr val="dk1"/>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.glVertex2d(p2.x, p2.y); </a:t>
            </a:r>
            <a:endParaRPr sz="1800">
              <a:solidFill>
                <a:schemeClr val="dk1"/>
              </a:solidFill>
              <a:highlight>
                <a:srgbClr val="EEEEEE"/>
              </a:highlight>
              <a:latin typeface="Consolas"/>
              <a:ea typeface="Consolas"/>
              <a:cs typeface="Consolas"/>
              <a:sym typeface="Consolas"/>
            </a:endParaRPr>
          </a:p>
          <a:p>
            <a:pPr marL="0" lvl="0" indent="0" algn="l" rtl="0">
              <a:lnSpc>
                <a:spcPct val="100000"/>
              </a:lnSpc>
              <a:spcBef>
                <a:spcPts val="0"/>
              </a:spcBef>
              <a:spcAft>
                <a:spcPts val="0"/>
              </a:spcAft>
              <a:buClr>
                <a:schemeClr val="dk1"/>
              </a:buClr>
              <a:buSzPts val="900"/>
              <a:buFont typeface="Arial"/>
              <a:buNone/>
            </a:pPr>
            <a:r>
              <a:rPr lang="en" sz="1800">
                <a:solidFill>
                  <a:srgbClr val="2B91AF"/>
                </a:solidFill>
                <a:highlight>
                  <a:srgbClr val="EEEEEE"/>
                </a:highlight>
                <a:latin typeface="Consolas"/>
                <a:ea typeface="Consolas"/>
                <a:cs typeface="Consolas"/>
                <a:sym typeface="Consolas"/>
              </a:rPr>
              <a:t>Gl</a:t>
            </a:r>
            <a:r>
              <a:rPr lang="en" sz="1800">
                <a:solidFill>
                  <a:schemeClr val="dk1"/>
                </a:solidFill>
                <a:highlight>
                  <a:srgbClr val="EEEEEE"/>
                </a:highlight>
                <a:latin typeface="Consolas"/>
                <a:ea typeface="Consolas"/>
                <a:cs typeface="Consolas"/>
                <a:sym typeface="Consolas"/>
              </a:rPr>
              <a:t>.glEnd();</a:t>
            </a:r>
            <a:endParaRPr sz="1800">
              <a:solidFill>
                <a:schemeClr val="dk1"/>
              </a:solidFill>
              <a:highlight>
                <a:srgbClr val="EEEEEE"/>
              </a:highlight>
              <a:latin typeface="Consolas"/>
              <a:ea typeface="Consolas"/>
              <a:cs typeface="Consolas"/>
              <a:sym typeface="Consolas"/>
            </a:endParaRPr>
          </a:p>
          <a:p>
            <a:pPr marL="0" marR="0" lvl="0" indent="0" algn="l" rtl="0">
              <a:lnSpc>
                <a:spcPct val="107812"/>
              </a:lnSpc>
              <a:spcBef>
                <a:spcPts val="600"/>
              </a:spcBef>
              <a:spcAft>
                <a:spcPts val="0"/>
              </a:spcAft>
              <a:buNone/>
            </a:pPr>
            <a:endParaRPr sz="2100" b="1">
              <a:solidFill>
                <a:srgbClr val="0066CC"/>
              </a:solidFill>
              <a:highlight>
                <a:srgbClr val="FFFFFF"/>
              </a:highlight>
            </a:endParaRPr>
          </a:p>
          <a:p>
            <a:pPr marL="0" marR="0" lvl="0" indent="0" algn="l" rtl="0">
              <a:lnSpc>
                <a:spcPct val="107812"/>
              </a:lnSpc>
              <a:spcBef>
                <a:spcPts val="600"/>
              </a:spcBef>
              <a:spcAft>
                <a:spcPts val="0"/>
              </a:spcAft>
              <a:buNone/>
            </a:pPr>
            <a:r>
              <a:rPr lang="en" sz="2100" b="1">
                <a:solidFill>
                  <a:srgbClr val="0066CC"/>
                </a:solidFill>
                <a:highlight>
                  <a:srgbClr val="FFFFFF"/>
                </a:highlight>
              </a:rPr>
              <a:t>Also seen in building documents XML, JSON, etc.</a:t>
            </a:r>
            <a:endParaRPr sz="2100" b="1">
              <a:solidFill>
                <a:srgbClr val="0066CC"/>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8"/>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Abstract Factory Pattern</a:t>
            </a:r>
            <a:endParaRPr sz="3300" b="1" i="1">
              <a:solidFill>
                <a:srgbClr val="0000FF"/>
              </a:solidFill>
              <a:latin typeface="Arial"/>
              <a:ea typeface="Arial"/>
              <a:cs typeface="Arial"/>
              <a:sym typeface="Arial"/>
            </a:endParaRPr>
          </a:p>
        </p:txBody>
      </p:sp>
      <p:sp>
        <p:nvSpPr>
          <p:cNvPr id="246" name="Google Shape;246;p38"/>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317500" marR="0" lvl="0" indent="-190500" algn="l" rtl="0">
              <a:lnSpc>
                <a:spcPct val="107812"/>
              </a:lnSpc>
              <a:spcBef>
                <a:spcPts val="0"/>
              </a:spcBef>
              <a:spcAft>
                <a:spcPts val="0"/>
              </a:spcAft>
              <a:buClr>
                <a:srgbClr val="000000"/>
              </a:buClr>
              <a:buSzPts val="2200"/>
              <a:buChar char="●"/>
            </a:pPr>
            <a:r>
              <a:rPr lang="en" sz="2200" b="1" dirty="0">
                <a:solidFill>
                  <a:srgbClr val="000000"/>
                </a:solidFill>
                <a:latin typeface="Arial"/>
                <a:ea typeface="Arial"/>
                <a:cs typeface="Arial"/>
                <a:sym typeface="Arial"/>
              </a:rPr>
              <a:t>Intent:</a:t>
            </a:r>
            <a:endParaRPr sz="2200" b="1" dirty="0">
              <a:solidFill>
                <a:srgbClr val="000000"/>
              </a:solidFill>
              <a:latin typeface="Arial"/>
              <a:ea typeface="Arial"/>
              <a:cs typeface="Arial"/>
              <a:sym typeface="Arial"/>
            </a:endParaRPr>
          </a:p>
          <a:p>
            <a:pPr marL="635000" marR="0" lvl="1" indent="-190500" algn="l" rtl="0">
              <a:lnSpc>
                <a:spcPct val="107812"/>
              </a:lnSpc>
              <a:spcBef>
                <a:spcPts val="600"/>
              </a:spcBef>
              <a:spcAft>
                <a:spcPts val="0"/>
              </a:spcAft>
              <a:buClr>
                <a:srgbClr val="0066CC"/>
              </a:buClr>
              <a:buSzPts val="2200"/>
              <a:buChar char="○"/>
            </a:pPr>
            <a:r>
              <a:rPr lang="en" sz="2200" b="1" dirty="0">
                <a:solidFill>
                  <a:srgbClr val="0066CC"/>
                </a:solidFill>
              </a:rPr>
              <a:t>Abstract creation of a family of objects</a:t>
            </a:r>
          </a:p>
          <a:p>
            <a:pPr marL="635000" marR="0" lvl="1" indent="-190500" algn="l" rtl="0">
              <a:lnSpc>
                <a:spcPct val="107812"/>
              </a:lnSpc>
              <a:spcBef>
                <a:spcPts val="600"/>
              </a:spcBef>
              <a:spcAft>
                <a:spcPts val="0"/>
              </a:spcAft>
              <a:buClr>
                <a:srgbClr val="0066CC"/>
              </a:buClr>
              <a:buSzPts val="2200"/>
              <a:buChar char="○"/>
            </a:pPr>
            <a:endParaRPr lang="en" sz="2200" b="1" dirty="0">
              <a:solidFill>
                <a:srgbClr val="0066CC"/>
              </a:solidFill>
            </a:endParaRPr>
          </a:p>
          <a:p>
            <a:pPr marL="317500" lvl="0" indent="-190500">
              <a:lnSpc>
                <a:spcPct val="107812"/>
              </a:lnSpc>
              <a:buClr>
                <a:srgbClr val="000000"/>
              </a:buClr>
              <a:buSzPts val="2200"/>
            </a:pPr>
            <a:r>
              <a:rPr lang="en-US" sz="2200" b="1" dirty="0">
                <a:solidFill>
                  <a:srgbClr val="000000"/>
                </a:solidFill>
              </a:rPr>
              <a:t>Use the Abstract Factory pattern when</a:t>
            </a:r>
          </a:p>
          <a:p>
            <a:pPr marL="635000" lvl="1" indent="-190500">
              <a:lnSpc>
                <a:spcPct val="107812"/>
              </a:lnSpc>
              <a:spcBef>
                <a:spcPts val="600"/>
              </a:spcBef>
              <a:buClr>
                <a:srgbClr val="0066CC"/>
              </a:buClr>
              <a:buSzPts val="2200"/>
            </a:pPr>
            <a:r>
              <a:rPr lang="en-US" sz="2200" b="1" dirty="0">
                <a:solidFill>
                  <a:srgbClr val="0066CC"/>
                </a:solidFill>
              </a:rPr>
              <a:t>need to maintain parallel families of objects but hide from client.</a:t>
            </a:r>
          </a:p>
          <a:p>
            <a:pPr marL="635000" lvl="1" indent="-190500">
              <a:lnSpc>
                <a:spcPct val="107812"/>
              </a:lnSpc>
              <a:spcBef>
                <a:spcPts val="600"/>
              </a:spcBef>
              <a:buClr>
                <a:srgbClr val="0066CC"/>
              </a:buClr>
              <a:buSzPts val="2200"/>
            </a:pPr>
            <a:r>
              <a:rPr lang="en-US" sz="2200" b="1" dirty="0">
                <a:solidFill>
                  <a:srgbClr val="0066CC"/>
                </a:solidFill>
              </a:rPr>
              <a:t>you want to localize the knowledge object creation</a:t>
            </a:r>
            <a:endParaRPr sz="2600" b="1" dirty="0">
              <a:solidFill>
                <a:srgbClr val="0066CC"/>
              </a:solidFill>
            </a:endParaRPr>
          </a:p>
          <a:p>
            <a:pPr marL="0" marR="0" lvl="0" indent="0" algn="l" rtl="0">
              <a:lnSpc>
                <a:spcPct val="107812"/>
              </a:lnSpc>
              <a:spcBef>
                <a:spcPts val="600"/>
              </a:spcBef>
              <a:spcAft>
                <a:spcPts val="0"/>
              </a:spcAft>
              <a:buNone/>
            </a:pPr>
            <a:endParaRPr sz="2200" b="1" dirty="0">
              <a:solidFill>
                <a:srgbClr val="0066CC"/>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40"/>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dirty="0">
                <a:solidFill>
                  <a:srgbClr val="0000FF"/>
                </a:solidFill>
                <a:latin typeface="Arial"/>
                <a:ea typeface="Arial"/>
                <a:cs typeface="Arial"/>
                <a:sym typeface="Arial"/>
              </a:rPr>
              <a:t>Abstract Factory Pattern - Example</a:t>
            </a:r>
            <a:endParaRPr sz="3300" b="1" i="1" dirty="0">
              <a:solidFill>
                <a:srgbClr val="0000FF"/>
              </a:solidFill>
              <a:latin typeface="Arial"/>
              <a:ea typeface="Arial"/>
              <a:cs typeface="Arial"/>
              <a:sym typeface="Arial"/>
            </a:endParaRPr>
          </a:p>
        </p:txBody>
      </p:sp>
      <p:pic>
        <p:nvPicPr>
          <p:cNvPr id="3" name="Picture 2">
            <a:extLst>
              <a:ext uri="{FF2B5EF4-FFF2-40B4-BE49-F238E27FC236}">
                <a16:creationId xmlns:a16="http://schemas.microsoft.com/office/drawing/2014/main" id="{39CA6FC6-3E66-7F4B-BF6B-0B225A751E86}"/>
              </a:ext>
            </a:extLst>
          </p:cNvPr>
          <p:cNvPicPr>
            <a:picLocks noChangeAspect="1"/>
          </p:cNvPicPr>
          <p:nvPr/>
        </p:nvPicPr>
        <p:blipFill>
          <a:blip r:embed="rId4"/>
          <a:stretch>
            <a:fillRect/>
          </a:stretch>
        </p:blipFill>
        <p:spPr>
          <a:xfrm>
            <a:off x="1967696" y="1161991"/>
            <a:ext cx="4897056" cy="2819517"/>
          </a:xfrm>
          <a:prstGeom prst="rect">
            <a:avLst/>
          </a:prstGeom>
        </p:spPr>
      </p:pic>
      <p:sp>
        <p:nvSpPr>
          <p:cNvPr id="4" name="TextBox 3">
            <a:extLst>
              <a:ext uri="{FF2B5EF4-FFF2-40B4-BE49-F238E27FC236}">
                <a16:creationId xmlns:a16="http://schemas.microsoft.com/office/drawing/2014/main" id="{65762F24-3D9F-4746-B112-E0238692429B}"/>
              </a:ext>
            </a:extLst>
          </p:cNvPr>
          <p:cNvSpPr txBox="1"/>
          <p:nvPr/>
        </p:nvSpPr>
        <p:spPr>
          <a:xfrm>
            <a:off x="6551272" y="1192192"/>
            <a:ext cx="1620456" cy="1061829"/>
          </a:xfrm>
          <a:prstGeom prst="rect">
            <a:avLst/>
          </a:prstGeom>
          <a:solidFill>
            <a:schemeClr val="accent4">
              <a:lumMod val="40000"/>
              <a:lumOff val="60000"/>
            </a:schemeClr>
          </a:solidFill>
        </p:spPr>
        <p:txBody>
          <a:bodyPr wrap="square" rtlCol="0">
            <a:spAutoFit/>
          </a:bodyPr>
          <a:lstStyle/>
          <a:p>
            <a:r>
              <a:rPr lang="en-US" sz="1050" dirty="0"/>
              <a:t>The </a:t>
            </a:r>
            <a:r>
              <a:rPr lang="en-US" sz="1050" b="1" dirty="0"/>
              <a:t>Product</a:t>
            </a:r>
            <a:r>
              <a:rPr lang="en-US" sz="1050" dirty="0"/>
              <a:t> declares the interface, which is common to all objects that can be produced by the creator and its subclass.</a:t>
            </a:r>
          </a:p>
        </p:txBody>
      </p:sp>
      <p:sp>
        <p:nvSpPr>
          <p:cNvPr id="7" name="TextBox 6">
            <a:extLst>
              <a:ext uri="{FF2B5EF4-FFF2-40B4-BE49-F238E27FC236}">
                <a16:creationId xmlns:a16="http://schemas.microsoft.com/office/drawing/2014/main" id="{4CC3AF9E-D807-E143-867C-4DED296111C6}"/>
              </a:ext>
            </a:extLst>
          </p:cNvPr>
          <p:cNvSpPr txBox="1"/>
          <p:nvPr/>
        </p:nvSpPr>
        <p:spPr>
          <a:xfrm>
            <a:off x="1552937" y="4005131"/>
            <a:ext cx="3910313" cy="900246"/>
          </a:xfrm>
          <a:prstGeom prst="rect">
            <a:avLst/>
          </a:prstGeom>
          <a:solidFill>
            <a:schemeClr val="accent4">
              <a:lumMod val="40000"/>
              <a:lumOff val="60000"/>
            </a:schemeClr>
          </a:solidFill>
        </p:spPr>
        <p:txBody>
          <a:bodyPr wrap="square" rtlCol="0">
            <a:spAutoFit/>
          </a:bodyPr>
          <a:lstStyle/>
          <a:p>
            <a:r>
              <a:rPr lang="en-US" sz="1050" b="1" dirty="0"/>
              <a:t>Concrete Creators</a:t>
            </a:r>
            <a:r>
              <a:rPr lang="en-US" sz="1050" dirty="0"/>
              <a:t> override the base factory method so it returns a different type of product.</a:t>
            </a:r>
          </a:p>
          <a:p>
            <a:r>
              <a:rPr lang="en-US" sz="1050" dirty="0"/>
              <a:t>Note that the factory method doesn’t have to </a:t>
            </a:r>
            <a:r>
              <a:rPr lang="en-US" sz="1050" b="1" dirty="0"/>
              <a:t>create</a:t>
            </a:r>
            <a:r>
              <a:rPr lang="en-US" sz="1050" dirty="0"/>
              <a:t> new instances all the time. It can also return existing objects from a cache, an object pool, or another source.</a:t>
            </a:r>
          </a:p>
        </p:txBody>
      </p:sp>
      <p:sp>
        <p:nvSpPr>
          <p:cNvPr id="8" name="TextBox 7">
            <a:extLst>
              <a:ext uri="{FF2B5EF4-FFF2-40B4-BE49-F238E27FC236}">
                <a16:creationId xmlns:a16="http://schemas.microsoft.com/office/drawing/2014/main" id="{DF663341-4997-CC4F-A909-553042CBFA51}"/>
              </a:ext>
            </a:extLst>
          </p:cNvPr>
          <p:cNvSpPr txBox="1"/>
          <p:nvPr/>
        </p:nvSpPr>
        <p:spPr>
          <a:xfrm>
            <a:off x="6990143" y="3011347"/>
            <a:ext cx="1771892" cy="577081"/>
          </a:xfrm>
          <a:prstGeom prst="rect">
            <a:avLst/>
          </a:prstGeom>
          <a:solidFill>
            <a:schemeClr val="accent4">
              <a:lumMod val="40000"/>
              <a:lumOff val="60000"/>
            </a:schemeClr>
          </a:solidFill>
        </p:spPr>
        <p:txBody>
          <a:bodyPr wrap="square" rtlCol="0">
            <a:spAutoFit/>
          </a:bodyPr>
          <a:lstStyle/>
          <a:p>
            <a:r>
              <a:rPr lang="en-US" sz="1050" b="1" dirty="0"/>
              <a:t>Concrete Products</a:t>
            </a:r>
            <a:r>
              <a:rPr lang="en-US" sz="1050" dirty="0"/>
              <a:t> are different implementations of the product interface.</a:t>
            </a:r>
          </a:p>
        </p:txBody>
      </p:sp>
      <p:sp>
        <p:nvSpPr>
          <p:cNvPr id="9" name="TextBox 8">
            <a:extLst>
              <a:ext uri="{FF2B5EF4-FFF2-40B4-BE49-F238E27FC236}">
                <a16:creationId xmlns:a16="http://schemas.microsoft.com/office/drawing/2014/main" id="{4A25C474-8505-5149-A273-7C1249913C7F}"/>
              </a:ext>
            </a:extLst>
          </p:cNvPr>
          <p:cNvSpPr txBox="1"/>
          <p:nvPr/>
        </p:nvSpPr>
        <p:spPr>
          <a:xfrm>
            <a:off x="162043" y="1176950"/>
            <a:ext cx="1680261" cy="1384995"/>
          </a:xfrm>
          <a:prstGeom prst="rect">
            <a:avLst/>
          </a:prstGeom>
          <a:solidFill>
            <a:schemeClr val="accent4">
              <a:lumMod val="40000"/>
              <a:lumOff val="60000"/>
            </a:schemeClr>
          </a:solidFill>
        </p:spPr>
        <p:txBody>
          <a:bodyPr wrap="square" rtlCol="0">
            <a:spAutoFit/>
          </a:bodyPr>
          <a:lstStyle/>
          <a:p>
            <a:r>
              <a:rPr lang="en-US" sz="1050" dirty="0"/>
              <a:t>The </a:t>
            </a:r>
            <a:r>
              <a:rPr lang="en-US" sz="1050" b="1" dirty="0"/>
              <a:t>Creator</a:t>
            </a:r>
            <a:r>
              <a:rPr lang="en-US" sz="1050" dirty="0"/>
              <a:t> class declares the factory method that returns new product objects. It’s important that the return type of this method matches the product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41"/>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dirty="0">
                <a:solidFill>
                  <a:srgbClr val="0000FF"/>
                </a:solidFill>
              </a:rPr>
              <a:t>Adapter Pattern</a:t>
            </a:r>
            <a:endParaRPr sz="3300" b="1" i="1" dirty="0">
              <a:solidFill>
                <a:srgbClr val="0000FF"/>
              </a:solidFill>
              <a:latin typeface="Arial"/>
              <a:ea typeface="Arial"/>
              <a:cs typeface="Arial"/>
              <a:sym typeface="Arial"/>
            </a:endParaRPr>
          </a:p>
        </p:txBody>
      </p:sp>
      <p:sp>
        <p:nvSpPr>
          <p:cNvPr id="264" name="Google Shape;264;p41"/>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dirty="0">
                <a:solidFill>
                  <a:srgbClr val="000000"/>
                </a:solidFill>
                <a:latin typeface="Arial"/>
                <a:ea typeface="Arial"/>
                <a:cs typeface="Arial"/>
                <a:sym typeface="Arial"/>
              </a:rPr>
              <a:t>Intent</a:t>
            </a:r>
          </a:p>
          <a:p>
            <a:pPr marL="0" lvl="0" indent="0" algn="l" rtl="0">
              <a:lnSpc>
                <a:spcPct val="100000"/>
              </a:lnSpc>
              <a:spcBef>
                <a:spcPts val="0"/>
              </a:spcBef>
              <a:spcAft>
                <a:spcPts val="0"/>
              </a:spcAft>
              <a:buNone/>
            </a:pPr>
            <a:r>
              <a:rPr lang="en" sz="1700" b="1" i="1" dirty="0">
                <a:solidFill>
                  <a:srgbClr val="0066CC"/>
                </a:solidFill>
              </a:rPr>
              <a:t>Change interface of legacy code so client can use it.</a:t>
            </a:r>
            <a:endParaRPr sz="2200" b="1" dirty="0"/>
          </a:p>
          <a:p>
            <a:pPr marL="0" lvl="0" indent="0" algn="l" rtl="0">
              <a:lnSpc>
                <a:spcPct val="100000"/>
              </a:lnSpc>
              <a:spcBef>
                <a:spcPts val="1600"/>
              </a:spcBef>
              <a:spcAft>
                <a:spcPts val="1600"/>
              </a:spcAft>
              <a:buNone/>
            </a:pPr>
            <a:r>
              <a:rPr lang="en" sz="2200" b="1" dirty="0">
                <a:solidFill>
                  <a:srgbClr val="000000"/>
                </a:solidFill>
                <a:latin typeface="Arial"/>
                <a:ea typeface="Arial"/>
                <a:cs typeface="Arial"/>
                <a:sym typeface="Arial"/>
              </a:rPr>
              <a:t>Applicability</a:t>
            </a:r>
            <a:br>
              <a:rPr lang="en" sz="2200" dirty="0">
                <a:solidFill>
                  <a:srgbClr val="000000"/>
                </a:solidFill>
                <a:latin typeface="Arial"/>
                <a:ea typeface="Arial"/>
                <a:cs typeface="Arial"/>
                <a:sym typeface="Arial"/>
              </a:rPr>
            </a:br>
            <a:r>
              <a:rPr lang="en" sz="1700" b="1" i="1" dirty="0">
                <a:solidFill>
                  <a:srgbClr val="0066CC"/>
                </a:solidFill>
              </a:rPr>
              <a:t>Used when there is a breaking change in versions of API or library but don’t want to force client to accommodate.</a:t>
            </a:r>
            <a:endParaRPr sz="2200" i="1"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3;p41">
            <a:extLst>
              <a:ext uri="{FF2B5EF4-FFF2-40B4-BE49-F238E27FC236}">
                <a16:creationId xmlns:a16="http://schemas.microsoft.com/office/drawing/2014/main" id="{9270E765-F9AE-0740-B3FA-B720AEC6EBBC}"/>
              </a:ext>
            </a:extLst>
          </p:cNvPr>
          <p:cNvSpPr txBox="1">
            <a:spLocks/>
          </p:cNvSpPr>
          <p:nvPr/>
        </p:nvSpPr>
        <p:spPr>
          <a:xfrm>
            <a:off x="549270" y="238123"/>
            <a:ext cx="8114100" cy="839700"/>
          </a:xfrm>
          <a:prstGeom prst="rect">
            <a:avLst/>
          </a:prstGeom>
          <a:noFill/>
          <a:ln>
            <a:noFill/>
          </a:ln>
        </p:spPr>
        <p:txBody>
          <a:bodyPr spcFirstLastPara="1" wrap="square" lIns="31425" tIns="31425" rIns="31425" bIns="3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986"/>
              </a:lnSpc>
            </a:pPr>
            <a:r>
              <a:rPr lang="en-US" sz="3300" b="1" i="1" dirty="0">
                <a:solidFill>
                  <a:srgbClr val="0000FF"/>
                </a:solidFill>
              </a:rPr>
              <a:t>Adapter Pattern</a:t>
            </a:r>
          </a:p>
        </p:txBody>
      </p:sp>
      <p:pic>
        <p:nvPicPr>
          <p:cNvPr id="8" name="Picture 7">
            <a:extLst>
              <a:ext uri="{FF2B5EF4-FFF2-40B4-BE49-F238E27FC236}">
                <a16:creationId xmlns:a16="http://schemas.microsoft.com/office/drawing/2014/main" id="{DAB75648-C51A-484A-AE26-34FB4D21A8F0}"/>
              </a:ext>
            </a:extLst>
          </p:cNvPr>
          <p:cNvPicPr>
            <a:picLocks noChangeAspect="1"/>
          </p:cNvPicPr>
          <p:nvPr/>
        </p:nvPicPr>
        <p:blipFill>
          <a:blip r:embed="rId3"/>
          <a:stretch>
            <a:fillRect/>
          </a:stretch>
        </p:blipFill>
        <p:spPr>
          <a:xfrm>
            <a:off x="2739097" y="1317071"/>
            <a:ext cx="3920149" cy="2817607"/>
          </a:xfrm>
          <a:prstGeom prst="rect">
            <a:avLst/>
          </a:prstGeom>
        </p:spPr>
      </p:pic>
      <p:sp>
        <p:nvSpPr>
          <p:cNvPr id="9" name="TextBox 8">
            <a:extLst>
              <a:ext uri="{FF2B5EF4-FFF2-40B4-BE49-F238E27FC236}">
                <a16:creationId xmlns:a16="http://schemas.microsoft.com/office/drawing/2014/main" id="{166DD86A-0413-C945-A9C5-62152F6C2C5E}"/>
              </a:ext>
            </a:extLst>
          </p:cNvPr>
          <p:cNvSpPr txBox="1"/>
          <p:nvPr/>
        </p:nvSpPr>
        <p:spPr>
          <a:xfrm>
            <a:off x="914400" y="4611757"/>
            <a:ext cx="5408853" cy="307777"/>
          </a:xfrm>
          <a:prstGeom prst="rect">
            <a:avLst/>
          </a:prstGeom>
          <a:noFill/>
        </p:spPr>
        <p:txBody>
          <a:bodyPr wrap="none" rtlCol="0">
            <a:spAutoFit/>
          </a:bodyPr>
          <a:lstStyle/>
          <a:p>
            <a:r>
              <a:rPr lang="en-US" dirty="0"/>
              <a:t>Example code: https://</a:t>
            </a:r>
            <a:r>
              <a:rPr lang="en-US" dirty="0" err="1"/>
              <a:t>en.wikipedia.org</a:t>
            </a:r>
            <a:r>
              <a:rPr lang="en-US" dirty="0"/>
              <a:t>/wiki/</a:t>
            </a:r>
            <a:r>
              <a:rPr lang="en-US" dirty="0" err="1"/>
              <a:t>Adapter_pattern#Java</a:t>
            </a:r>
            <a:endParaRPr lang="en-US" dirty="0"/>
          </a:p>
        </p:txBody>
      </p:sp>
    </p:spTree>
    <p:extLst>
      <p:ext uri="{BB962C8B-B14F-4D97-AF65-F5344CB8AC3E}">
        <p14:creationId xmlns:p14="http://schemas.microsoft.com/office/powerpoint/2010/main" val="263885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178C9D-9C97-6C45-97F4-75E7EA959323}"/>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F8362FD3-BC26-544E-A9EA-85D8E3EE62EA}" type="slidenum">
              <a:rPr lang="en-US" altLang="en-US" smtClean="0"/>
              <a:pPr/>
              <a:t>18</a:t>
            </a:fld>
            <a:endParaRPr lang="en-US" altLang="en-US"/>
          </a:p>
        </p:txBody>
      </p:sp>
      <p:sp>
        <p:nvSpPr>
          <p:cNvPr id="1486850" name="Rectangle 2">
            <a:extLst>
              <a:ext uri="{FF2B5EF4-FFF2-40B4-BE49-F238E27FC236}">
                <a16:creationId xmlns:a16="http://schemas.microsoft.com/office/drawing/2014/main" id="{81E31E15-6199-7742-9148-FAD9402925F8}"/>
              </a:ext>
            </a:extLst>
          </p:cNvPr>
          <p:cNvSpPr>
            <a:spLocks noGrp="1" noChangeArrowheads="1"/>
          </p:cNvSpPr>
          <p:nvPr>
            <p:ph type="title"/>
          </p:nvPr>
        </p:nvSpPr>
        <p:spPr/>
        <p:txBody>
          <a:bodyPr/>
          <a:lstStyle/>
          <a:p>
            <a:r>
              <a:rPr lang="en-US" altLang="en-US" sz="3300" b="1" i="1" dirty="0">
                <a:solidFill>
                  <a:srgbClr val="0000FF"/>
                </a:solidFill>
                <a:latin typeface="Arial"/>
                <a:cs typeface="Arial"/>
                <a:sym typeface="Arial"/>
              </a:rPr>
              <a:t>Decorator pattern</a:t>
            </a:r>
          </a:p>
        </p:txBody>
      </p:sp>
      <p:sp>
        <p:nvSpPr>
          <p:cNvPr id="1486851" name="Rectangle 3">
            <a:extLst>
              <a:ext uri="{FF2B5EF4-FFF2-40B4-BE49-F238E27FC236}">
                <a16:creationId xmlns:a16="http://schemas.microsoft.com/office/drawing/2014/main" id="{50701F7C-383C-9347-BC9C-04A8E20CEEAE}"/>
              </a:ext>
            </a:extLst>
          </p:cNvPr>
          <p:cNvSpPr>
            <a:spLocks noGrp="1" noChangeArrowheads="1"/>
          </p:cNvSpPr>
          <p:nvPr>
            <p:ph type="body" idx="1"/>
          </p:nvPr>
        </p:nvSpPr>
        <p:spPr/>
        <p:txBody>
          <a:bodyPr/>
          <a:lstStyle/>
          <a:p>
            <a:r>
              <a:rPr lang="en-US" altLang="en-US" sz="1800" b="1" dirty="0"/>
              <a:t>decorator</a:t>
            </a:r>
            <a:r>
              <a:rPr lang="en-US" altLang="en-US" sz="1800" dirty="0"/>
              <a:t>: an object that modifies behavior of, or adds features to, another object</a:t>
            </a:r>
          </a:p>
          <a:p>
            <a:pPr lvl="1"/>
            <a:r>
              <a:rPr lang="en-US" altLang="en-US" sz="1600" dirty="0"/>
              <a:t>decorator must maintain the common interface of the object it wraps up</a:t>
            </a:r>
          </a:p>
          <a:p>
            <a:pPr lvl="1"/>
            <a:r>
              <a:rPr lang="en-US" altLang="en-US" sz="1600" dirty="0"/>
              <a:t>used so that we can add features to an existing simple object without needing to disrupt the interface that client code expects when using the simple object</a:t>
            </a:r>
          </a:p>
          <a:p>
            <a:pPr lvl="1"/>
            <a:r>
              <a:rPr lang="en-US" altLang="en-US" sz="1600" dirty="0"/>
              <a:t>the object being "decorated" usually does not explicitly know about the decorator</a:t>
            </a:r>
          </a:p>
          <a:p>
            <a:pPr lvl="1"/>
            <a:endParaRPr lang="en-US" altLang="en-US" sz="1600" dirty="0"/>
          </a:p>
          <a:p>
            <a:r>
              <a:rPr lang="en-US" altLang="en-US" sz="1800" dirty="0"/>
              <a:t>examples in Java:</a:t>
            </a:r>
          </a:p>
          <a:p>
            <a:pPr lvl="1"/>
            <a:r>
              <a:rPr lang="en-US" altLang="en-US" sz="1600" dirty="0"/>
              <a:t>multilayered input streams adding useful I/O methods</a:t>
            </a:r>
          </a:p>
          <a:p>
            <a:pPr lvl="1"/>
            <a:r>
              <a:rPr lang="en-US" altLang="en-US" sz="1600" dirty="0"/>
              <a:t>adding scroll bars to GUI controls</a:t>
            </a:r>
          </a:p>
        </p:txBody>
      </p:sp>
    </p:spTree>
    <p:extLst>
      <p:ext uri="{BB962C8B-B14F-4D97-AF65-F5344CB8AC3E}">
        <p14:creationId xmlns:p14="http://schemas.microsoft.com/office/powerpoint/2010/main" val="144685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58F994-D734-BC43-B513-97A2762F232D}"/>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F8362FD3-BC26-544E-A9EA-85D8E3EE62EA}" type="slidenum">
              <a:rPr lang="en-US" altLang="en-US" smtClean="0"/>
              <a:pPr/>
              <a:t>19</a:t>
            </a:fld>
            <a:endParaRPr lang="en-US" altLang="en-US"/>
          </a:p>
        </p:txBody>
      </p:sp>
      <p:sp>
        <p:nvSpPr>
          <p:cNvPr id="1487874" name="Rectangle 2">
            <a:extLst>
              <a:ext uri="{FF2B5EF4-FFF2-40B4-BE49-F238E27FC236}">
                <a16:creationId xmlns:a16="http://schemas.microsoft.com/office/drawing/2014/main" id="{85109E72-8FDE-C44D-B4E1-A069118C3BC7}"/>
              </a:ext>
            </a:extLst>
          </p:cNvPr>
          <p:cNvSpPr>
            <a:spLocks noGrp="1" noChangeArrowheads="1"/>
          </p:cNvSpPr>
          <p:nvPr>
            <p:ph type="title"/>
          </p:nvPr>
        </p:nvSpPr>
        <p:spPr/>
        <p:txBody>
          <a:bodyPr/>
          <a:lstStyle/>
          <a:p>
            <a:r>
              <a:rPr lang="en-US" altLang="en-US" sz="3300" b="1" i="1" dirty="0">
                <a:solidFill>
                  <a:srgbClr val="0000FF"/>
                </a:solidFill>
                <a:latin typeface="Arial"/>
                <a:cs typeface="Arial"/>
                <a:sym typeface="Arial"/>
              </a:rPr>
              <a:t>Decorator example: I/O</a:t>
            </a:r>
          </a:p>
        </p:txBody>
      </p:sp>
      <p:sp>
        <p:nvSpPr>
          <p:cNvPr id="1487875" name="Rectangle 3">
            <a:extLst>
              <a:ext uri="{FF2B5EF4-FFF2-40B4-BE49-F238E27FC236}">
                <a16:creationId xmlns:a16="http://schemas.microsoft.com/office/drawing/2014/main" id="{373C4D5B-A012-214D-875E-28977AFD1F90}"/>
              </a:ext>
            </a:extLst>
          </p:cNvPr>
          <p:cNvSpPr>
            <a:spLocks noGrp="1" noChangeArrowheads="1"/>
          </p:cNvSpPr>
          <p:nvPr>
            <p:ph type="body" idx="1"/>
          </p:nvPr>
        </p:nvSpPr>
        <p:spPr/>
        <p:txBody>
          <a:bodyPr/>
          <a:lstStyle/>
          <a:p>
            <a:pPr>
              <a:lnSpc>
                <a:spcPct val="90000"/>
              </a:lnSpc>
            </a:pPr>
            <a:r>
              <a:rPr lang="en-US" altLang="en-US" sz="2000" dirty="0"/>
              <a:t>normal </a:t>
            </a:r>
            <a:r>
              <a:rPr lang="en-US" altLang="en-US" sz="2000" dirty="0" err="1">
                <a:latin typeface="courier new" panose="02070309020205020404" pitchFamily="49" charset="0"/>
              </a:rPr>
              <a:t>InputStream</a:t>
            </a:r>
            <a:r>
              <a:rPr lang="en-US" altLang="en-US" sz="2000" dirty="0"/>
              <a:t> class has only </a:t>
            </a:r>
            <a:r>
              <a:rPr lang="en-US" altLang="en-US" sz="2000" dirty="0">
                <a:latin typeface="courier new" panose="02070309020205020404" pitchFamily="49" charset="0"/>
              </a:rPr>
              <a:t>public int read()</a:t>
            </a:r>
            <a:r>
              <a:rPr lang="en-US" altLang="en-US" sz="2000" dirty="0"/>
              <a:t> method to read one letter at a time</a:t>
            </a:r>
          </a:p>
          <a:p>
            <a:pPr>
              <a:lnSpc>
                <a:spcPct val="90000"/>
              </a:lnSpc>
            </a:pPr>
            <a:r>
              <a:rPr lang="en-US" altLang="en-US" sz="2000" dirty="0"/>
              <a:t>decorators such as </a:t>
            </a:r>
            <a:r>
              <a:rPr lang="en-US" altLang="en-US" sz="2000" dirty="0" err="1">
                <a:latin typeface="courier new" panose="02070309020205020404" pitchFamily="49" charset="0"/>
              </a:rPr>
              <a:t>BufferedReader</a:t>
            </a:r>
            <a:r>
              <a:rPr lang="en-US" altLang="en-US" sz="2000" dirty="0"/>
              <a:t> or </a:t>
            </a:r>
            <a:r>
              <a:rPr lang="en-US" altLang="en-US" sz="2000" dirty="0">
                <a:latin typeface="courier new" panose="02070309020205020404" pitchFamily="49" charset="0"/>
              </a:rPr>
              <a:t>Scanner</a:t>
            </a:r>
            <a:r>
              <a:rPr lang="en-US" altLang="en-US" sz="2000" dirty="0"/>
              <a:t> add additional functionality to read the stream more easily</a:t>
            </a:r>
          </a:p>
          <a:p>
            <a:pPr>
              <a:lnSpc>
                <a:spcPct val="110000"/>
              </a:lnSpc>
              <a:buFont typeface="Wingdings" pitchFamily="2" charset="2"/>
              <a:buNone/>
            </a:pPr>
            <a:endParaRPr lang="en-US" altLang="en-US" sz="1000" dirty="0">
              <a:latin typeface="courier new" panose="02070309020205020404" pitchFamily="49" charset="0"/>
            </a:endParaRPr>
          </a:p>
          <a:p>
            <a:pPr>
              <a:lnSpc>
                <a:spcPct val="110000"/>
              </a:lnSpc>
              <a:buFont typeface="Wingdings" pitchFamily="2" charset="2"/>
              <a:buNone/>
            </a:pPr>
            <a:r>
              <a:rPr lang="en-US" altLang="en-US" sz="1000" dirty="0">
                <a:latin typeface="courier new" panose="02070309020205020404" pitchFamily="49" charset="0"/>
              </a:rPr>
              <a:t>// </a:t>
            </a:r>
            <a:r>
              <a:rPr lang="en-US" altLang="en-US" sz="1000" dirty="0" err="1">
                <a:latin typeface="courier new" panose="02070309020205020404" pitchFamily="49" charset="0"/>
              </a:rPr>
              <a:t>InputStreamReader</a:t>
            </a:r>
            <a:r>
              <a:rPr lang="en-US" altLang="en-US" sz="1000" dirty="0">
                <a:latin typeface="courier new" panose="02070309020205020404" pitchFamily="49" charset="0"/>
              </a:rPr>
              <a:t>/</a:t>
            </a:r>
            <a:r>
              <a:rPr lang="en-US" altLang="en-US" sz="1000" dirty="0" err="1">
                <a:latin typeface="courier new" panose="02070309020205020404" pitchFamily="49" charset="0"/>
              </a:rPr>
              <a:t>BufferedReader</a:t>
            </a:r>
            <a:r>
              <a:rPr lang="en-US" altLang="en-US" sz="1000" dirty="0">
                <a:latin typeface="courier new" panose="02070309020205020404" pitchFamily="49" charset="0"/>
              </a:rPr>
              <a:t> decorate </a:t>
            </a:r>
            <a:r>
              <a:rPr lang="en-US" altLang="en-US" sz="1000" dirty="0" err="1">
                <a:latin typeface="courier new" panose="02070309020205020404" pitchFamily="49" charset="0"/>
              </a:rPr>
              <a:t>InputStream</a:t>
            </a:r>
            <a:endParaRPr lang="en-US" altLang="en-US" sz="1000" dirty="0">
              <a:latin typeface="courier new" panose="02070309020205020404" pitchFamily="49" charset="0"/>
            </a:endParaRPr>
          </a:p>
          <a:p>
            <a:pPr>
              <a:lnSpc>
                <a:spcPct val="110000"/>
              </a:lnSpc>
              <a:buFont typeface="Wingdings" pitchFamily="2" charset="2"/>
              <a:buNone/>
            </a:pPr>
            <a:r>
              <a:rPr lang="en-US" altLang="en-US" sz="1000" dirty="0" err="1">
                <a:latin typeface="courier new" panose="02070309020205020404" pitchFamily="49" charset="0"/>
              </a:rPr>
              <a:t>InputStream</a:t>
            </a:r>
            <a:r>
              <a:rPr lang="en-US" altLang="en-US" sz="1000" dirty="0">
                <a:latin typeface="courier new" panose="02070309020205020404" pitchFamily="49" charset="0"/>
              </a:rPr>
              <a:t> in = new </a:t>
            </a:r>
            <a:r>
              <a:rPr lang="en-US" altLang="en-US" sz="1000" dirty="0" err="1">
                <a:latin typeface="courier new" panose="02070309020205020404" pitchFamily="49" charset="0"/>
              </a:rPr>
              <a:t>FileInputStream</a:t>
            </a:r>
            <a:r>
              <a:rPr lang="en-US" altLang="en-US" sz="1000" dirty="0">
                <a:latin typeface="courier new" panose="02070309020205020404" pitchFamily="49" charset="0"/>
              </a:rPr>
              <a:t>("</a:t>
            </a:r>
            <a:r>
              <a:rPr lang="en-US" altLang="en-US" sz="1000" dirty="0" err="1">
                <a:latin typeface="courier new" panose="02070309020205020404" pitchFamily="49" charset="0"/>
              </a:rPr>
              <a:t>hardcode.txt</a:t>
            </a:r>
            <a:r>
              <a:rPr lang="en-US" altLang="en-US" sz="1000" dirty="0">
                <a:latin typeface="courier new" panose="02070309020205020404" pitchFamily="49" charset="0"/>
              </a:rPr>
              <a:t>");</a:t>
            </a:r>
          </a:p>
          <a:p>
            <a:pPr>
              <a:lnSpc>
                <a:spcPct val="110000"/>
              </a:lnSpc>
              <a:buFont typeface="Wingdings" pitchFamily="2" charset="2"/>
              <a:buNone/>
            </a:pPr>
            <a:r>
              <a:rPr lang="en-US" altLang="en-US" sz="1000" dirty="0" err="1">
                <a:latin typeface="courier new" panose="02070309020205020404" pitchFamily="49" charset="0"/>
              </a:rPr>
              <a:t>InputStreamReader</a:t>
            </a:r>
            <a:r>
              <a:rPr lang="en-US" altLang="en-US" sz="1000" dirty="0">
                <a:latin typeface="courier new" panose="02070309020205020404" pitchFamily="49" charset="0"/>
              </a:rPr>
              <a:t> </a:t>
            </a:r>
            <a:r>
              <a:rPr lang="en-US" altLang="en-US" sz="1000" dirty="0" err="1">
                <a:latin typeface="courier new" panose="02070309020205020404" pitchFamily="49" charset="0"/>
              </a:rPr>
              <a:t>isr</a:t>
            </a:r>
            <a:r>
              <a:rPr lang="en-US" altLang="en-US" sz="1000" dirty="0">
                <a:latin typeface="courier new" panose="02070309020205020404" pitchFamily="49" charset="0"/>
              </a:rPr>
              <a:t> = new </a:t>
            </a:r>
            <a:r>
              <a:rPr lang="en-US" altLang="en-US" sz="1000" dirty="0" err="1">
                <a:latin typeface="courier new" panose="02070309020205020404" pitchFamily="49" charset="0"/>
              </a:rPr>
              <a:t>InputStreamReader</a:t>
            </a:r>
            <a:r>
              <a:rPr lang="en-US" altLang="en-US" sz="1000" dirty="0">
                <a:latin typeface="courier new" panose="02070309020205020404" pitchFamily="49" charset="0"/>
              </a:rPr>
              <a:t>(in);</a:t>
            </a:r>
          </a:p>
          <a:p>
            <a:pPr>
              <a:lnSpc>
                <a:spcPct val="110000"/>
              </a:lnSpc>
              <a:buFont typeface="Wingdings" pitchFamily="2" charset="2"/>
              <a:buNone/>
            </a:pPr>
            <a:r>
              <a:rPr lang="en-US" altLang="en-US" sz="1000" b="1" dirty="0" err="1">
                <a:latin typeface="courier new" panose="02070309020205020404" pitchFamily="49" charset="0"/>
              </a:rPr>
              <a:t>BufferedReader</a:t>
            </a:r>
            <a:r>
              <a:rPr lang="en-US" altLang="en-US" sz="1000" b="1" dirty="0">
                <a:latin typeface="courier new" panose="02070309020205020404" pitchFamily="49" charset="0"/>
              </a:rPr>
              <a:t> </a:t>
            </a:r>
            <a:r>
              <a:rPr lang="en-US" altLang="en-US" sz="1000" b="1" dirty="0" err="1">
                <a:latin typeface="courier new" panose="02070309020205020404" pitchFamily="49" charset="0"/>
              </a:rPr>
              <a:t>br</a:t>
            </a:r>
            <a:r>
              <a:rPr lang="en-US" altLang="en-US" sz="1000" b="1" dirty="0">
                <a:latin typeface="courier new" panose="02070309020205020404" pitchFamily="49" charset="0"/>
              </a:rPr>
              <a:t> = new </a:t>
            </a:r>
            <a:r>
              <a:rPr lang="en-US" altLang="en-US" sz="1000" b="1" dirty="0" err="1">
                <a:latin typeface="courier new" panose="02070309020205020404" pitchFamily="49" charset="0"/>
              </a:rPr>
              <a:t>BufferedReader</a:t>
            </a:r>
            <a:r>
              <a:rPr lang="en-US" altLang="en-US" sz="1000" b="1" dirty="0">
                <a:latin typeface="courier new" panose="02070309020205020404" pitchFamily="49" charset="0"/>
              </a:rPr>
              <a:t>(</a:t>
            </a:r>
            <a:r>
              <a:rPr lang="en-US" altLang="en-US" sz="1000" b="1" dirty="0" err="1">
                <a:latin typeface="courier new" panose="02070309020205020404" pitchFamily="49" charset="0"/>
              </a:rPr>
              <a:t>isr</a:t>
            </a:r>
            <a:r>
              <a:rPr lang="en-US" altLang="en-US" sz="1000" b="1" dirty="0">
                <a:latin typeface="courier new" panose="02070309020205020404" pitchFamily="49" charset="0"/>
              </a:rPr>
              <a:t>);</a:t>
            </a:r>
          </a:p>
          <a:p>
            <a:pPr>
              <a:lnSpc>
                <a:spcPct val="110000"/>
              </a:lnSpc>
              <a:buFont typeface="Wingdings" pitchFamily="2" charset="2"/>
              <a:buNone/>
            </a:pPr>
            <a:endParaRPr lang="en-US" altLang="en-US" sz="1000" b="1" dirty="0">
              <a:latin typeface="courier new" panose="02070309020205020404" pitchFamily="49" charset="0"/>
            </a:endParaRPr>
          </a:p>
          <a:p>
            <a:pPr>
              <a:lnSpc>
                <a:spcPct val="110000"/>
              </a:lnSpc>
              <a:buFont typeface="Wingdings" pitchFamily="2" charset="2"/>
              <a:buNone/>
            </a:pPr>
            <a:r>
              <a:rPr lang="en-US" altLang="en-US" sz="1000" dirty="0">
                <a:latin typeface="courier new" panose="02070309020205020404" pitchFamily="49" charset="0"/>
              </a:rPr>
              <a:t>// because of decorator streams, I can read an</a:t>
            </a:r>
          </a:p>
          <a:p>
            <a:pPr>
              <a:lnSpc>
                <a:spcPct val="110000"/>
              </a:lnSpc>
              <a:buFont typeface="Wingdings" pitchFamily="2" charset="2"/>
              <a:buNone/>
            </a:pPr>
            <a:r>
              <a:rPr lang="en-US" altLang="en-US" sz="1000" dirty="0">
                <a:latin typeface="courier new" panose="02070309020205020404" pitchFamily="49" charset="0"/>
              </a:rPr>
              <a:t>// entire line from the file in one call</a:t>
            </a:r>
          </a:p>
          <a:p>
            <a:pPr>
              <a:lnSpc>
                <a:spcPct val="110000"/>
              </a:lnSpc>
              <a:buFont typeface="Wingdings" pitchFamily="2" charset="2"/>
              <a:buNone/>
            </a:pPr>
            <a:r>
              <a:rPr lang="en-US" altLang="en-US" sz="1000" dirty="0">
                <a:latin typeface="courier new" panose="02070309020205020404" pitchFamily="49" charset="0"/>
              </a:rPr>
              <a:t>// (</a:t>
            </a:r>
            <a:r>
              <a:rPr lang="en-US" altLang="en-US" sz="1000" dirty="0" err="1">
                <a:latin typeface="courier new" panose="02070309020205020404" pitchFamily="49" charset="0"/>
              </a:rPr>
              <a:t>InputStream</a:t>
            </a:r>
            <a:r>
              <a:rPr lang="en-US" altLang="en-US" sz="1000" dirty="0">
                <a:latin typeface="courier new" panose="02070309020205020404" pitchFamily="49" charset="0"/>
              </a:rPr>
              <a:t> only provides </a:t>
            </a:r>
            <a:r>
              <a:rPr lang="en-US" altLang="en-US" sz="1000" i="1" dirty="0">
                <a:latin typeface="courier new" panose="02070309020205020404" pitchFamily="49" charset="0"/>
              </a:rPr>
              <a:t>public int read()</a:t>
            </a:r>
            <a:r>
              <a:rPr lang="en-US" altLang="en-US" sz="1000" dirty="0">
                <a:latin typeface="courier new" panose="02070309020205020404" pitchFamily="49" charset="0"/>
              </a:rPr>
              <a:t> )</a:t>
            </a:r>
          </a:p>
          <a:p>
            <a:pPr>
              <a:lnSpc>
                <a:spcPct val="110000"/>
              </a:lnSpc>
              <a:buFont typeface="Wingdings" pitchFamily="2" charset="2"/>
              <a:buNone/>
            </a:pPr>
            <a:r>
              <a:rPr lang="en-US" altLang="en-US" sz="1000" dirty="0">
                <a:latin typeface="courier new" panose="02070309020205020404" pitchFamily="49" charset="0"/>
              </a:rPr>
              <a:t>String </a:t>
            </a:r>
            <a:r>
              <a:rPr lang="en-US" altLang="en-US" sz="1000" dirty="0" err="1">
                <a:latin typeface="courier new" panose="02070309020205020404" pitchFamily="49" charset="0"/>
              </a:rPr>
              <a:t>wholeLine</a:t>
            </a:r>
            <a:r>
              <a:rPr lang="en-US" altLang="en-US" sz="1000" dirty="0">
                <a:latin typeface="courier new" panose="02070309020205020404" pitchFamily="49" charset="0"/>
              </a:rPr>
              <a:t> = </a:t>
            </a:r>
            <a:r>
              <a:rPr lang="en-US" altLang="en-US" sz="1000" dirty="0" err="1">
                <a:latin typeface="courier new" panose="02070309020205020404" pitchFamily="49" charset="0"/>
              </a:rPr>
              <a:t>br.</a:t>
            </a:r>
            <a:r>
              <a:rPr lang="en-US" altLang="en-US" sz="1000" b="1" dirty="0" err="1">
                <a:latin typeface="courier new" panose="02070309020205020404" pitchFamily="49" charset="0"/>
              </a:rPr>
              <a:t>readLine</a:t>
            </a:r>
            <a:r>
              <a:rPr lang="en-US" altLang="en-US" sz="1000" dirty="0">
                <a:latin typeface="courier new" panose="02070309020205020404" pitchFamily="49" charset="0"/>
              </a:rPr>
              <a:t>();</a:t>
            </a:r>
            <a:endParaRPr lang="en-US" altLang="en-US" sz="2000" dirty="0"/>
          </a:p>
        </p:txBody>
      </p:sp>
    </p:spTree>
    <p:extLst>
      <p:ext uri="{BB962C8B-B14F-4D97-AF65-F5344CB8AC3E}">
        <p14:creationId xmlns:p14="http://schemas.microsoft.com/office/powerpoint/2010/main" val="320195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89750" y="24413"/>
            <a:ext cx="86541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Learning Goals</a:t>
            </a:r>
            <a:endParaRPr/>
          </a:p>
        </p:txBody>
      </p:sp>
      <p:sp>
        <p:nvSpPr>
          <p:cNvPr id="66" name="Google Shape;66;p15"/>
          <p:cNvSpPr txBox="1">
            <a:spLocks noGrp="1"/>
          </p:cNvSpPr>
          <p:nvPr>
            <p:ph type="body" idx="1"/>
          </p:nvPr>
        </p:nvSpPr>
        <p:spPr>
          <a:xfrm>
            <a:off x="457200" y="971550"/>
            <a:ext cx="8610600" cy="3543300"/>
          </a:xfrm>
          <a:prstGeom prst="rect">
            <a:avLst/>
          </a:prstGeom>
        </p:spPr>
        <p:txBody>
          <a:bodyPr spcFirstLastPara="1" wrap="square" lIns="91425" tIns="45700" rIns="91425" bIns="45700" anchor="t" anchorCtr="0">
            <a:noAutofit/>
          </a:bodyPr>
          <a:lstStyle/>
          <a:p>
            <a:pPr marL="0" lvl="0" indent="0" algn="l" rtl="0">
              <a:lnSpc>
                <a:spcPct val="119827"/>
              </a:lnSpc>
              <a:spcBef>
                <a:spcPts val="0"/>
              </a:spcBef>
              <a:spcAft>
                <a:spcPts val="0"/>
              </a:spcAft>
              <a:buClr>
                <a:schemeClr val="dk1"/>
              </a:buClr>
              <a:buFont typeface="Arial"/>
              <a:buNone/>
            </a:pPr>
            <a:r>
              <a:rPr lang="en" sz="2700">
                <a:latin typeface="Arial"/>
                <a:ea typeface="Arial"/>
                <a:cs typeface="Arial"/>
                <a:sym typeface="Arial"/>
              </a:rPr>
              <a:t>You will be able to:</a:t>
            </a:r>
            <a:endParaRPr sz="1200">
              <a:latin typeface="Arial"/>
              <a:ea typeface="Arial"/>
              <a:cs typeface="Arial"/>
              <a:sym typeface="Arial"/>
            </a:endParaRPr>
          </a:p>
          <a:p>
            <a:pPr marL="317500" lvl="0" indent="-203200" algn="l" rtl="0">
              <a:lnSpc>
                <a:spcPct val="120192"/>
              </a:lnSpc>
              <a:spcBef>
                <a:spcPts val="400"/>
              </a:spcBef>
              <a:spcAft>
                <a:spcPts val="0"/>
              </a:spcAft>
              <a:buSzPts val="2400"/>
              <a:buFont typeface="Arial"/>
              <a:buChar char="●"/>
            </a:pPr>
            <a:r>
              <a:rPr lang="en" sz="2400">
                <a:latin typeface="Arial"/>
                <a:ea typeface="Arial"/>
                <a:cs typeface="Arial"/>
                <a:sym typeface="Arial"/>
              </a:rPr>
              <a:t>Identify an pattern when you see it</a:t>
            </a:r>
            <a:endParaRPr sz="1200">
              <a:latin typeface="Arial"/>
              <a:ea typeface="Arial"/>
              <a:cs typeface="Arial"/>
              <a:sym typeface="Arial"/>
            </a:endParaRPr>
          </a:p>
          <a:p>
            <a:pPr marL="317500" lvl="0" indent="-203200" algn="l" rtl="0">
              <a:lnSpc>
                <a:spcPct val="120192"/>
              </a:lnSpc>
              <a:spcBef>
                <a:spcPts val="400"/>
              </a:spcBef>
              <a:spcAft>
                <a:spcPts val="0"/>
              </a:spcAft>
              <a:buSzPts val="2400"/>
              <a:buFont typeface="Arial"/>
              <a:buChar char="●"/>
            </a:pPr>
            <a:r>
              <a:rPr lang="en" sz="2400">
                <a:latin typeface="Arial"/>
                <a:ea typeface="Arial"/>
                <a:cs typeface="Arial"/>
                <a:sym typeface="Arial"/>
              </a:rPr>
              <a:t>Pick an appropriate pattern for a problem</a:t>
            </a:r>
            <a:endParaRPr sz="1200">
              <a:latin typeface="Arial"/>
              <a:ea typeface="Arial"/>
              <a:cs typeface="Arial"/>
              <a:sym typeface="Arial"/>
            </a:endParaRPr>
          </a:p>
          <a:p>
            <a:pPr marL="317500" lvl="0" indent="-203200" algn="l" rtl="0">
              <a:lnSpc>
                <a:spcPct val="120192"/>
              </a:lnSpc>
              <a:spcBef>
                <a:spcPts val="400"/>
              </a:spcBef>
              <a:spcAft>
                <a:spcPts val="0"/>
              </a:spcAft>
              <a:buSzPts val="2400"/>
              <a:buFont typeface="Arial"/>
              <a:buChar char="●"/>
            </a:pPr>
            <a:r>
              <a:rPr lang="en" sz="2400">
                <a:latin typeface="Arial"/>
                <a:ea typeface="Arial"/>
                <a:cs typeface="Arial"/>
                <a:sym typeface="Arial"/>
              </a:rPr>
              <a:t>Compare and contrast pattern choices</a:t>
            </a:r>
            <a:endParaRPr/>
          </a:p>
        </p:txBody>
      </p:sp>
      <p:pic>
        <p:nvPicPr>
          <p:cNvPr id="67" name="Google Shape;67;p15"/>
          <p:cNvPicPr preferRelativeResize="0"/>
          <p:nvPr/>
        </p:nvPicPr>
        <p:blipFill>
          <a:blip r:embed="rId3">
            <a:alphaModFix/>
          </a:blip>
          <a:stretch>
            <a:fillRect/>
          </a:stretch>
        </p:blipFill>
        <p:spPr>
          <a:xfrm>
            <a:off x="7776025" y="543975"/>
            <a:ext cx="716160" cy="2421750"/>
          </a:xfrm>
          <a:prstGeom prst="rect">
            <a:avLst/>
          </a:prstGeom>
          <a:noFill/>
          <a:ln>
            <a:noFill/>
          </a:ln>
        </p:spPr>
      </p:pic>
      <p:pic>
        <p:nvPicPr>
          <p:cNvPr id="68" name="Google Shape;68;p15"/>
          <p:cNvPicPr preferRelativeResize="0"/>
          <p:nvPr/>
        </p:nvPicPr>
        <p:blipFill>
          <a:blip r:embed="rId4">
            <a:alphaModFix/>
          </a:blip>
          <a:stretch>
            <a:fillRect/>
          </a:stretch>
        </p:blipFill>
        <p:spPr>
          <a:xfrm>
            <a:off x="3384611" y="3215200"/>
            <a:ext cx="2591974" cy="1701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58E035-AC5C-6546-A59E-71F703375B76}"/>
              </a:ext>
            </a:extLst>
          </p:cNvPr>
          <p:cNvSpPr>
            <a:spLocks noGrp="1"/>
          </p:cNvSpPr>
          <p:nvPr>
            <p:ph type="body" idx="1"/>
          </p:nvPr>
        </p:nvSpPr>
        <p:spPr/>
        <p:txBody>
          <a:bodyPr/>
          <a:lstStyle/>
          <a:p>
            <a:r>
              <a:rPr lang="en-US" dirty="0"/>
              <a:t>A flyweight is an </a:t>
            </a:r>
            <a:r>
              <a:rPr lang="en-US" dirty="0">
                <a:hlinkClick r:id="rId3" tooltip="Object (computer science)"/>
              </a:rPr>
              <a:t>object</a:t>
            </a:r>
            <a:r>
              <a:rPr lang="en-US" dirty="0"/>
              <a:t> that minimizes </a:t>
            </a:r>
            <a:r>
              <a:rPr lang="en-US" dirty="0">
                <a:hlinkClick r:id="rId4" tooltip="Computer memory"/>
              </a:rPr>
              <a:t>memory</a:t>
            </a:r>
            <a:r>
              <a:rPr lang="en-US" dirty="0"/>
              <a:t> usage by sharing as much data as possible with other similar objects; it is a way to use objects in large numbers when a simple repeated representation would use an unacceptable amount of memory. </a:t>
            </a:r>
          </a:p>
          <a:p>
            <a:pPr lvl="1"/>
            <a:r>
              <a:rPr lang="en-US" dirty="0"/>
              <a:t>Often some parts of the object state can be shared, and it is common practice to hold them in external </a:t>
            </a:r>
            <a:r>
              <a:rPr lang="en-US" dirty="0">
                <a:hlinkClick r:id="rId5" tooltip="Data structure"/>
              </a:rPr>
              <a:t>data structures</a:t>
            </a:r>
            <a:r>
              <a:rPr lang="en-US" dirty="0"/>
              <a:t> and pass them to the objects temporarily when they are used. </a:t>
            </a:r>
          </a:p>
          <a:p>
            <a:r>
              <a:rPr lang="en-US" dirty="0"/>
              <a:t>The Flyweight pattern is merely an optimization. </a:t>
            </a:r>
          </a:p>
          <a:p>
            <a:pPr lvl="1"/>
            <a:r>
              <a:rPr lang="en-US" dirty="0"/>
              <a:t>Before applying it, make sure your program does have the RAM consumption problem related to having a massive number of similar objects in memory at the same time. Make sure that this problem can’t be solved in any other meaningful way.</a:t>
            </a:r>
          </a:p>
        </p:txBody>
      </p:sp>
      <p:sp>
        <p:nvSpPr>
          <p:cNvPr id="6" name="Google Shape;282;p43">
            <a:extLst>
              <a:ext uri="{FF2B5EF4-FFF2-40B4-BE49-F238E27FC236}">
                <a16:creationId xmlns:a16="http://schemas.microsoft.com/office/drawing/2014/main" id="{07FF3638-B4B5-F247-812C-C4D7A400AC07}"/>
              </a:ext>
            </a:extLst>
          </p:cNvPr>
          <p:cNvSpPr txBox="1">
            <a:spLocks/>
          </p:cNvSpPr>
          <p:nvPr/>
        </p:nvSpPr>
        <p:spPr>
          <a:xfrm>
            <a:off x="549270" y="238123"/>
            <a:ext cx="8114100" cy="839700"/>
          </a:xfrm>
          <a:prstGeom prst="rect">
            <a:avLst/>
          </a:prstGeom>
          <a:noFill/>
          <a:ln>
            <a:noFill/>
          </a:ln>
        </p:spPr>
        <p:txBody>
          <a:bodyPr spcFirstLastPara="1" wrap="square" lIns="31425" tIns="31425" rIns="31425" bIns="3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812"/>
              </a:lnSpc>
            </a:pPr>
            <a:r>
              <a:rPr lang="en-US" sz="2900" b="1" i="1" dirty="0">
                <a:solidFill>
                  <a:srgbClr val="0000FF"/>
                </a:solidFill>
              </a:rPr>
              <a:t>Flyweight</a:t>
            </a:r>
          </a:p>
        </p:txBody>
      </p:sp>
      <p:pic>
        <p:nvPicPr>
          <p:cNvPr id="8" name="Picture 7">
            <a:extLst>
              <a:ext uri="{FF2B5EF4-FFF2-40B4-BE49-F238E27FC236}">
                <a16:creationId xmlns:a16="http://schemas.microsoft.com/office/drawing/2014/main" id="{0A745436-7353-4043-B31D-612DE3D35020}"/>
              </a:ext>
            </a:extLst>
          </p:cNvPr>
          <p:cNvPicPr>
            <a:picLocks noChangeAspect="1"/>
          </p:cNvPicPr>
          <p:nvPr/>
        </p:nvPicPr>
        <p:blipFill>
          <a:blip r:embed="rId6"/>
          <a:stretch>
            <a:fillRect/>
          </a:stretch>
        </p:blipFill>
        <p:spPr>
          <a:xfrm>
            <a:off x="7169426" y="40918"/>
            <a:ext cx="1974574" cy="1234109"/>
          </a:xfrm>
          <a:prstGeom prst="rect">
            <a:avLst/>
          </a:prstGeom>
        </p:spPr>
      </p:pic>
    </p:spTree>
    <p:extLst>
      <p:ext uri="{BB962C8B-B14F-4D97-AF65-F5344CB8AC3E}">
        <p14:creationId xmlns:p14="http://schemas.microsoft.com/office/powerpoint/2010/main" val="345661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FAFAEC-7ABC-1C43-BFAE-AC918A503574}"/>
              </a:ext>
            </a:extLst>
          </p:cNvPr>
          <p:cNvSpPr>
            <a:spLocks noGrp="1"/>
          </p:cNvSpPr>
          <p:nvPr>
            <p:ph type="body" idx="1"/>
          </p:nvPr>
        </p:nvSpPr>
        <p:spPr/>
        <p:txBody>
          <a:bodyPr/>
          <a:lstStyle/>
          <a:p>
            <a:r>
              <a:rPr lang="en-US" dirty="0"/>
              <a:t>In this example, the </a:t>
            </a:r>
            <a:r>
              <a:rPr lang="en-US" b="1" dirty="0"/>
              <a:t>Flyweight</a:t>
            </a:r>
            <a:r>
              <a:rPr lang="en-US" dirty="0"/>
              <a:t> pattern helps to reduce memory usage when rendering millions of tree objects on a canvas.</a:t>
            </a:r>
          </a:p>
        </p:txBody>
      </p:sp>
      <p:pic>
        <p:nvPicPr>
          <p:cNvPr id="5" name="Picture 4">
            <a:extLst>
              <a:ext uri="{FF2B5EF4-FFF2-40B4-BE49-F238E27FC236}">
                <a16:creationId xmlns:a16="http://schemas.microsoft.com/office/drawing/2014/main" id="{BDE60A80-AE0C-6043-8CE5-CDA242D03ACF}"/>
              </a:ext>
            </a:extLst>
          </p:cNvPr>
          <p:cNvPicPr>
            <a:picLocks noChangeAspect="1"/>
          </p:cNvPicPr>
          <p:nvPr/>
        </p:nvPicPr>
        <p:blipFill>
          <a:blip r:embed="rId3"/>
          <a:stretch>
            <a:fillRect/>
          </a:stretch>
        </p:blipFill>
        <p:spPr>
          <a:xfrm>
            <a:off x="2555225" y="1858944"/>
            <a:ext cx="4266093" cy="2765060"/>
          </a:xfrm>
          <a:prstGeom prst="rect">
            <a:avLst/>
          </a:prstGeom>
        </p:spPr>
      </p:pic>
      <p:sp>
        <p:nvSpPr>
          <p:cNvPr id="6" name="Google Shape;282;p43">
            <a:extLst>
              <a:ext uri="{FF2B5EF4-FFF2-40B4-BE49-F238E27FC236}">
                <a16:creationId xmlns:a16="http://schemas.microsoft.com/office/drawing/2014/main" id="{9EBE61F9-03C7-7141-B900-263D7397796E}"/>
              </a:ext>
            </a:extLst>
          </p:cNvPr>
          <p:cNvSpPr txBox="1">
            <a:spLocks/>
          </p:cNvSpPr>
          <p:nvPr/>
        </p:nvSpPr>
        <p:spPr>
          <a:xfrm>
            <a:off x="549270" y="238123"/>
            <a:ext cx="8114100" cy="839700"/>
          </a:xfrm>
          <a:prstGeom prst="rect">
            <a:avLst/>
          </a:prstGeom>
          <a:noFill/>
          <a:ln>
            <a:noFill/>
          </a:ln>
        </p:spPr>
        <p:txBody>
          <a:bodyPr spcFirstLastPara="1" wrap="square" lIns="31425" tIns="31425" rIns="31425" bIns="3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812"/>
              </a:lnSpc>
            </a:pPr>
            <a:r>
              <a:rPr lang="en-US" sz="2900" b="1" i="1" dirty="0">
                <a:solidFill>
                  <a:srgbClr val="0000FF"/>
                </a:solidFill>
              </a:rPr>
              <a:t>Flyweight - Example</a:t>
            </a:r>
          </a:p>
        </p:txBody>
      </p:sp>
    </p:spTree>
    <p:extLst>
      <p:ext uri="{BB962C8B-B14F-4D97-AF65-F5344CB8AC3E}">
        <p14:creationId xmlns:p14="http://schemas.microsoft.com/office/powerpoint/2010/main" val="218819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200" b="1" i="1" dirty="0">
                <a:solidFill>
                  <a:srgbClr val="0000FF"/>
                </a:solidFill>
                <a:latin typeface="Arial"/>
                <a:ea typeface="Arial"/>
                <a:cs typeface="Arial"/>
                <a:sym typeface="Arial"/>
              </a:rPr>
              <a:t>Strategy Pattern:</a:t>
            </a:r>
            <a:endParaRPr sz="3200" b="1" i="1" dirty="0">
              <a:solidFill>
                <a:srgbClr val="0000FF"/>
              </a:solidFill>
              <a:latin typeface="Arial"/>
              <a:ea typeface="Arial"/>
              <a:cs typeface="Arial"/>
              <a:sym typeface="Arial"/>
            </a:endParaRPr>
          </a:p>
        </p:txBody>
      </p:sp>
      <p:sp>
        <p:nvSpPr>
          <p:cNvPr id="270" name="Google Shape;270;p42"/>
          <p:cNvSpPr txBox="1">
            <a:spLocks noGrp="1"/>
          </p:cNvSpPr>
          <p:nvPr>
            <p:ph type="body" idx="4294967295"/>
          </p:nvPr>
        </p:nvSpPr>
        <p:spPr>
          <a:xfrm>
            <a:off x="320670" y="891776"/>
            <a:ext cx="8418900" cy="3232800"/>
          </a:xfrm>
          <a:prstGeom prst="rect">
            <a:avLst/>
          </a:prstGeom>
        </p:spPr>
        <p:txBody>
          <a:bodyPr spcFirstLastPara="1" wrap="square" lIns="31425" tIns="31425" rIns="31425" bIns="31425" anchor="t" anchorCtr="0">
            <a:noAutofit/>
          </a:bodyPr>
          <a:lstStyle/>
          <a:p>
            <a:pPr marL="317500" marR="0" lvl="0" indent="-190500" algn="l" rtl="0">
              <a:lnSpc>
                <a:spcPct val="107812"/>
              </a:lnSpc>
              <a:spcBef>
                <a:spcPts val="0"/>
              </a:spcBef>
              <a:spcAft>
                <a:spcPts val="0"/>
              </a:spcAft>
              <a:buClr>
                <a:srgbClr val="000000"/>
              </a:buClr>
              <a:buSzPts val="2200"/>
              <a:buChar char="●"/>
            </a:pPr>
            <a:r>
              <a:rPr lang="en" sz="2200" b="1" dirty="0">
                <a:solidFill>
                  <a:srgbClr val="000000"/>
                </a:solidFill>
                <a:latin typeface="Arial"/>
                <a:ea typeface="Arial"/>
                <a:cs typeface="Arial"/>
                <a:sym typeface="Arial"/>
              </a:rPr>
              <a:t>Intent: </a:t>
            </a:r>
            <a:r>
              <a:rPr lang="en" b="1" dirty="0">
                <a:solidFill>
                  <a:schemeClr val="accent5">
                    <a:lumMod val="75000"/>
                  </a:schemeClr>
                </a:solidFill>
                <a:latin typeface="Arial"/>
                <a:ea typeface="Arial"/>
                <a:cs typeface="Arial"/>
                <a:sym typeface="Arial"/>
              </a:rPr>
              <a:t>Define a family of algorithms, encapsulate each one, and make them interchangeable. Strategy lets the algorithm vary independently from clients that use it.</a:t>
            </a:r>
            <a:endParaRPr sz="2200" b="1" dirty="0">
              <a:solidFill>
                <a:schemeClr val="accent5">
                  <a:lumMod val="75000"/>
                </a:schemeClr>
              </a:solidFill>
              <a:latin typeface="Arial"/>
              <a:ea typeface="Arial"/>
              <a:cs typeface="Arial"/>
              <a:sym typeface="Arial"/>
            </a:endParaRPr>
          </a:p>
          <a:p>
            <a:pPr marL="0" marR="0" lvl="0" indent="0" algn="l" rtl="0">
              <a:lnSpc>
                <a:spcPct val="107812"/>
              </a:lnSpc>
              <a:spcBef>
                <a:spcPts val="600"/>
              </a:spcBef>
              <a:spcAft>
                <a:spcPts val="0"/>
              </a:spcAft>
              <a:buNone/>
            </a:pPr>
            <a:endParaRPr sz="2200" b="1" dirty="0">
              <a:solidFill>
                <a:srgbClr val="000000"/>
              </a:solidFill>
              <a:latin typeface="Arial"/>
              <a:ea typeface="Arial"/>
              <a:cs typeface="Arial"/>
              <a:sym typeface="Arial"/>
            </a:endParaRPr>
          </a:p>
          <a:p>
            <a:pPr marL="0" marR="0" lvl="0" indent="0" algn="l" rtl="0">
              <a:lnSpc>
                <a:spcPct val="107812"/>
              </a:lnSpc>
              <a:spcBef>
                <a:spcPts val="600"/>
              </a:spcBef>
              <a:spcAft>
                <a:spcPts val="0"/>
              </a:spcAft>
              <a:buNone/>
            </a:pPr>
            <a:endParaRPr sz="2200" b="1" dirty="0">
              <a:solidFill>
                <a:srgbClr val="000000"/>
              </a:solidFill>
              <a:latin typeface="Arial"/>
              <a:ea typeface="Arial"/>
              <a:cs typeface="Arial"/>
              <a:sym typeface="Arial"/>
            </a:endParaRPr>
          </a:p>
          <a:p>
            <a:pPr marL="0" marR="0" lvl="0" indent="0" algn="l" rtl="0">
              <a:lnSpc>
                <a:spcPct val="107812"/>
              </a:lnSpc>
              <a:spcBef>
                <a:spcPts val="600"/>
              </a:spcBef>
              <a:spcAft>
                <a:spcPts val="0"/>
              </a:spcAft>
              <a:buNone/>
            </a:pPr>
            <a:endParaRPr sz="2200" b="1" dirty="0">
              <a:solidFill>
                <a:srgbClr val="000000"/>
              </a:solidFill>
              <a:latin typeface="Arial"/>
              <a:ea typeface="Arial"/>
              <a:cs typeface="Arial"/>
              <a:sym typeface="Arial"/>
            </a:endParaRPr>
          </a:p>
          <a:p>
            <a:pPr marL="0" marR="0" lvl="0" indent="0" algn="l" rtl="0">
              <a:lnSpc>
                <a:spcPct val="107812"/>
              </a:lnSpc>
              <a:spcBef>
                <a:spcPts val="600"/>
              </a:spcBef>
              <a:spcAft>
                <a:spcPts val="0"/>
              </a:spcAft>
              <a:buNone/>
            </a:pPr>
            <a:endParaRPr sz="2200" b="1" dirty="0">
              <a:solidFill>
                <a:srgbClr val="000000"/>
              </a:solidFill>
              <a:latin typeface="Arial"/>
              <a:ea typeface="Arial"/>
              <a:cs typeface="Arial"/>
              <a:sym typeface="Arial"/>
            </a:endParaRPr>
          </a:p>
        </p:txBody>
      </p:sp>
      <p:pic>
        <p:nvPicPr>
          <p:cNvPr id="271" name="Google Shape;271;p42"/>
          <p:cNvPicPr preferRelativeResize="0"/>
          <p:nvPr/>
        </p:nvPicPr>
        <p:blipFill>
          <a:blip r:embed="rId3">
            <a:alphaModFix/>
          </a:blip>
          <a:stretch>
            <a:fillRect/>
          </a:stretch>
        </p:blipFill>
        <p:spPr>
          <a:xfrm>
            <a:off x="1676385" y="2171694"/>
            <a:ext cx="3714745" cy="1921657"/>
          </a:xfrm>
          <a:prstGeom prst="rect">
            <a:avLst/>
          </a:prstGeom>
          <a:noFill/>
          <a:ln>
            <a:noFill/>
          </a:ln>
        </p:spPr>
      </p:pic>
      <p:pic>
        <p:nvPicPr>
          <p:cNvPr id="272" name="Google Shape;272;p42"/>
          <p:cNvPicPr preferRelativeResize="0"/>
          <p:nvPr/>
        </p:nvPicPr>
        <p:blipFill>
          <a:blip r:embed="rId4">
            <a:alphaModFix/>
          </a:blip>
          <a:stretch>
            <a:fillRect/>
          </a:stretch>
        </p:blipFill>
        <p:spPr>
          <a:xfrm>
            <a:off x="371475" y="4186232"/>
            <a:ext cx="3100377" cy="492902"/>
          </a:xfrm>
          <a:prstGeom prst="rect">
            <a:avLst/>
          </a:prstGeom>
          <a:noFill/>
          <a:ln>
            <a:noFill/>
          </a:ln>
        </p:spPr>
      </p:pic>
      <p:sp>
        <p:nvSpPr>
          <p:cNvPr id="273" name="Google Shape;273;p42"/>
          <p:cNvSpPr txBox="1"/>
          <p:nvPr/>
        </p:nvSpPr>
        <p:spPr>
          <a:xfrm>
            <a:off x="479408" y="4233853"/>
            <a:ext cx="3986400" cy="4503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Strategy myStrategy = new Strategy1();</a:t>
            </a:r>
            <a:endParaRPr sz="1300" b="1">
              <a:solidFill>
                <a:srgbClr val="000000"/>
              </a:solidFill>
              <a:latin typeface="Arial"/>
              <a:ea typeface="Arial"/>
              <a:cs typeface="Arial"/>
              <a:sym typeface="Arial"/>
            </a:endParaRPr>
          </a:p>
          <a:p>
            <a:pPr marL="0" marR="0" lvl="0" indent="0" algn="l" rtl="0">
              <a:lnSpc>
                <a:spcPct val="119642"/>
              </a:lnSpc>
              <a:spcBef>
                <a:spcPts val="600"/>
              </a:spcBef>
              <a:spcAft>
                <a:spcPts val="0"/>
              </a:spcAft>
              <a:buNone/>
            </a:pPr>
            <a:r>
              <a:rPr lang="en" sz="1300" b="1">
                <a:solidFill>
                  <a:srgbClr val="000000"/>
                </a:solidFill>
                <a:latin typeface="Arial"/>
                <a:ea typeface="Arial"/>
                <a:cs typeface="Arial"/>
                <a:sym typeface="Arial"/>
              </a:rPr>
              <a:t>myStrategy.getAction(input); </a:t>
            </a:r>
            <a:endParaRPr sz="1300" b="1">
              <a:solidFill>
                <a:srgbClr val="000000"/>
              </a:solidFill>
              <a:latin typeface="Arial"/>
              <a:ea typeface="Arial"/>
              <a:cs typeface="Arial"/>
              <a:sym typeface="Arial"/>
            </a:endParaRPr>
          </a:p>
        </p:txBody>
      </p:sp>
      <p:pic>
        <p:nvPicPr>
          <p:cNvPr id="274" name="Google Shape;274;p42"/>
          <p:cNvPicPr preferRelativeResize="0"/>
          <p:nvPr/>
        </p:nvPicPr>
        <p:blipFill>
          <a:blip r:embed="rId5">
            <a:alphaModFix/>
          </a:blip>
          <a:stretch>
            <a:fillRect/>
          </a:stretch>
        </p:blipFill>
        <p:spPr>
          <a:xfrm>
            <a:off x="4638668" y="4193370"/>
            <a:ext cx="3100377" cy="492902"/>
          </a:xfrm>
          <a:prstGeom prst="rect">
            <a:avLst/>
          </a:prstGeom>
          <a:noFill/>
          <a:ln>
            <a:noFill/>
          </a:ln>
        </p:spPr>
      </p:pic>
      <p:sp>
        <p:nvSpPr>
          <p:cNvPr id="275" name="Google Shape;275;p42"/>
          <p:cNvSpPr txBox="1"/>
          <p:nvPr/>
        </p:nvSpPr>
        <p:spPr>
          <a:xfrm>
            <a:off x="4746623" y="4238612"/>
            <a:ext cx="3986400" cy="4503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Strategy myStrategy = new </a:t>
            </a:r>
            <a:r>
              <a:rPr lang="en" sz="1300" b="1">
                <a:solidFill>
                  <a:srgbClr val="FF0000"/>
                </a:solidFill>
                <a:latin typeface="Arial"/>
                <a:ea typeface="Arial"/>
                <a:cs typeface="Arial"/>
                <a:sym typeface="Arial"/>
              </a:rPr>
              <a:t>Strategy2();</a:t>
            </a:r>
            <a:endParaRPr sz="1300" b="1">
              <a:solidFill>
                <a:srgbClr val="FF0000"/>
              </a:solidFill>
              <a:latin typeface="Arial"/>
              <a:ea typeface="Arial"/>
              <a:cs typeface="Arial"/>
              <a:sym typeface="Arial"/>
            </a:endParaRPr>
          </a:p>
          <a:p>
            <a:pPr marL="0" marR="0" lvl="0" indent="0" algn="l" rtl="0">
              <a:lnSpc>
                <a:spcPct val="119642"/>
              </a:lnSpc>
              <a:spcBef>
                <a:spcPts val="600"/>
              </a:spcBef>
              <a:spcAft>
                <a:spcPts val="0"/>
              </a:spcAft>
              <a:buNone/>
            </a:pPr>
            <a:r>
              <a:rPr lang="en" sz="1300" b="1">
                <a:solidFill>
                  <a:srgbClr val="000000"/>
                </a:solidFill>
                <a:latin typeface="Arial"/>
                <a:ea typeface="Arial"/>
                <a:cs typeface="Arial"/>
                <a:sym typeface="Arial"/>
              </a:rPr>
              <a:t>myStrategy.getAction(input); </a:t>
            </a:r>
            <a:endParaRPr sz="1300" b="1">
              <a:solidFill>
                <a:srgbClr val="000000"/>
              </a:solidFill>
              <a:latin typeface="Arial"/>
              <a:ea typeface="Arial"/>
              <a:cs typeface="Arial"/>
              <a:sym typeface="Arial"/>
            </a:endParaRPr>
          </a:p>
        </p:txBody>
      </p:sp>
      <p:sp>
        <p:nvSpPr>
          <p:cNvPr id="276" name="Google Shape;276;p42"/>
          <p:cNvSpPr txBox="1"/>
          <p:nvPr/>
        </p:nvSpPr>
        <p:spPr>
          <a:xfrm>
            <a:off x="7132320" y="1783080"/>
            <a:ext cx="1759200" cy="21519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200" b="1" dirty="0">
                <a:solidFill>
                  <a:srgbClr val="000000"/>
                </a:solidFill>
                <a:latin typeface="Arial"/>
                <a:ea typeface="Arial"/>
                <a:cs typeface="Arial"/>
                <a:sym typeface="Arial"/>
              </a:rPr>
              <a:t>A dependency exists between two defined elements if a change to the definition of one would result in a change to the other. This is indicated by a dashed arrow pointing from the dependent to the independent element.</a:t>
            </a:r>
            <a:endParaRPr sz="1200" b="1" dirty="0">
              <a:solidFill>
                <a:srgbClr val="000000"/>
              </a:solidFill>
              <a:latin typeface="Arial"/>
              <a:ea typeface="Arial"/>
              <a:cs typeface="Arial"/>
              <a:sym typeface="Arial"/>
            </a:endParaRPr>
          </a:p>
        </p:txBody>
      </p:sp>
      <p:sp>
        <p:nvSpPr>
          <p:cNvPr id="277" name="Google Shape;277;p42"/>
          <p:cNvSpPr txBox="1"/>
          <p:nvPr/>
        </p:nvSpPr>
        <p:spPr>
          <a:xfrm>
            <a:off x="1692270" y="2034771"/>
            <a:ext cx="2551500" cy="2133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Abstract class or interface</a:t>
            </a:r>
            <a:endParaRPr sz="13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4247705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812"/>
              </a:lnSpc>
              <a:spcBef>
                <a:spcPts val="0"/>
              </a:spcBef>
              <a:spcAft>
                <a:spcPts val="0"/>
              </a:spcAft>
              <a:buNone/>
            </a:pPr>
            <a:r>
              <a:rPr lang="en" sz="2900" b="1" i="1" dirty="0">
                <a:solidFill>
                  <a:srgbClr val="0000FF"/>
                </a:solidFill>
                <a:latin typeface="Arial"/>
                <a:ea typeface="Arial"/>
                <a:cs typeface="Arial"/>
                <a:sym typeface="Arial"/>
              </a:rPr>
              <a:t>Pros and Cons</a:t>
            </a:r>
            <a:endParaRPr sz="2900" b="1" i="1" dirty="0">
              <a:solidFill>
                <a:srgbClr val="0000FF"/>
              </a:solidFill>
              <a:latin typeface="Arial"/>
              <a:ea typeface="Arial"/>
              <a:cs typeface="Arial"/>
              <a:sym typeface="Arial"/>
            </a:endParaRPr>
          </a:p>
        </p:txBody>
      </p:sp>
      <p:sp>
        <p:nvSpPr>
          <p:cNvPr id="283" name="Google Shape;283;p43"/>
          <p:cNvSpPr txBox="1">
            <a:spLocks noGrp="1"/>
          </p:cNvSpPr>
          <p:nvPr>
            <p:ph type="body" idx="4294967295"/>
          </p:nvPr>
        </p:nvSpPr>
        <p:spPr>
          <a:xfrm>
            <a:off x="625450" y="852900"/>
            <a:ext cx="7885200" cy="35808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a:solidFill>
                  <a:srgbClr val="000000"/>
                </a:solidFill>
                <a:latin typeface="Arial"/>
                <a:ea typeface="Arial"/>
                <a:cs typeface="Arial"/>
                <a:sym typeface="Arial"/>
              </a:rPr>
              <a:t>Pros</a:t>
            </a:r>
            <a:endParaRPr sz="2200" b="1">
              <a:solidFill>
                <a:srgbClr val="000000"/>
              </a:solidFill>
              <a:latin typeface="Arial"/>
              <a:ea typeface="Arial"/>
              <a:cs typeface="Arial"/>
              <a:sym typeface="Arial"/>
            </a:endParaRPr>
          </a:p>
          <a:p>
            <a:pPr marL="635000" marR="0" lvl="1" indent="-165100" algn="l" rtl="0">
              <a:lnSpc>
                <a:spcPct val="108125"/>
              </a:lnSpc>
              <a:spcBef>
                <a:spcPts val="1600"/>
              </a:spcBef>
              <a:spcAft>
                <a:spcPts val="0"/>
              </a:spcAft>
              <a:buClr>
                <a:srgbClr val="0066CC"/>
              </a:buClr>
              <a:buSzPts val="1800"/>
              <a:buChar char="○"/>
            </a:pPr>
            <a:r>
              <a:rPr lang="en" sz="1800" b="1">
                <a:solidFill>
                  <a:srgbClr val="0066CC"/>
                </a:solidFill>
                <a:latin typeface="Arial"/>
                <a:ea typeface="Arial"/>
                <a:cs typeface="Arial"/>
                <a:sym typeface="Arial"/>
              </a:rPr>
              <a:t>Reduce complex conditional statements in algorithm implementations</a:t>
            </a:r>
            <a:endParaRPr sz="1800" b="1">
              <a:solidFill>
                <a:srgbClr val="0066CC"/>
              </a:solidFill>
              <a:latin typeface="Arial"/>
              <a:ea typeface="Arial"/>
              <a:cs typeface="Arial"/>
              <a:sym typeface="Arial"/>
            </a:endParaRPr>
          </a:p>
          <a:p>
            <a:pPr marL="0" lvl="0" indent="0" algn="l" rtl="0">
              <a:lnSpc>
                <a:spcPct val="100000"/>
              </a:lnSpc>
              <a:spcBef>
                <a:spcPts val="0"/>
              </a:spcBef>
              <a:spcAft>
                <a:spcPts val="0"/>
              </a:spcAft>
              <a:buNone/>
            </a:pPr>
            <a:br>
              <a:rPr lang="en" sz="2200" b="1">
                <a:solidFill>
                  <a:srgbClr val="000000"/>
                </a:solidFill>
                <a:latin typeface="Arial"/>
                <a:ea typeface="Arial"/>
                <a:cs typeface="Arial"/>
                <a:sym typeface="Arial"/>
              </a:rPr>
            </a:br>
            <a:br>
              <a:rPr lang="en" sz="2200" b="1">
                <a:solidFill>
                  <a:srgbClr val="000000"/>
                </a:solidFill>
                <a:latin typeface="Arial"/>
                <a:ea typeface="Arial"/>
                <a:cs typeface="Arial"/>
                <a:sym typeface="Arial"/>
              </a:rPr>
            </a:br>
            <a:endParaRPr sz="2200" b="1">
              <a:solidFill>
                <a:srgbClr val="000000"/>
              </a:solidFill>
              <a:latin typeface="Arial"/>
              <a:ea typeface="Arial"/>
              <a:cs typeface="Arial"/>
              <a:sym typeface="Arial"/>
            </a:endParaRPr>
          </a:p>
          <a:p>
            <a:pPr marL="0" lvl="0" indent="0" algn="l" rtl="0">
              <a:lnSpc>
                <a:spcPct val="100000"/>
              </a:lnSpc>
              <a:spcBef>
                <a:spcPts val="1600"/>
              </a:spcBef>
              <a:spcAft>
                <a:spcPts val="0"/>
              </a:spcAft>
              <a:buNone/>
            </a:pPr>
            <a:r>
              <a:rPr lang="en" sz="2200" b="1">
                <a:solidFill>
                  <a:srgbClr val="000000"/>
                </a:solidFill>
                <a:latin typeface="Arial"/>
                <a:ea typeface="Arial"/>
                <a:cs typeface="Arial"/>
                <a:sym typeface="Arial"/>
              </a:rPr>
              <a:t>Cons</a:t>
            </a:r>
            <a:endParaRPr sz="2200" b="1">
              <a:solidFill>
                <a:srgbClr val="000000"/>
              </a:solidFill>
              <a:latin typeface="Arial"/>
              <a:ea typeface="Arial"/>
              <a:cs typeface="Arial"/>
              <a:sym typeface="Arial"/>
            </a:endParaRPr>
          </a:p>
          <a:p>
            <a:pPr marL="0" lvl="0" indent="0" algn="l" rtl="0">
              <a:lnSpc>
                <a:spcPct val="100000"/>
              </a:lnSpc>
              <a:spcBef>
                <a:spcPts val="1600"/>
              </a:spcBef>
              <a:spcAft>
                <a:spcPts val="0"/>
              </a:spcAft>
              <a:buNone/>
            </a:pPr>
            <a:r>
              <a:rPr lang="en" sz="1800" b="1">
                <a:solidFill>
                  <a:srgbClr val="0066CC"/>
                </a:solidFill>
                <a:latin typeface="Arial"/>
                <a:ea typeface="Arial"/>
                <a:cs typeface="Arial"/>
                <a:sym typeface="Arial"/>
              </a:rPr>
              <a:t>The application must be aware of all the strategies to select (hardcoded or not) the right one for the right situation. </a:t>
            </a:r>
            <a:endParaRPr sz="1800" b="1">
              <a:solidFill>
                <a:srgbClr val="0066CC"/>
              </a:solidFill>
              <a:latin typeface="Arial"/>
              <a:ea typeface="Arial"/>
              <a:cs typeface="Arial"/>
              <a:sym typeface="Arial"/>
            </a:endParaRPr>
          </a:p>
          <a:p>
            <a:pPr marL="635000" marR="0" lvl="1" indent="-165100" algn="l" rtl="0">
              <a:lnSpc>
                <a:spcPct val="108125"/>
              </a:lnSpc>
              <a:spcBef>
                <a:spcPts val="1600"/>
              </a:spcBef>
              <a:spcAft>
                <a:spcPts val="0"/>
              </a:spcAft>
              <a:buClr>
                <a:srgbClr val="0066CC"/>
              </a:buClr>
              <a:buSzPts val="1800"/>
              <a:buChar char="○"/>
            </a:pPr>
            <a:r>
              <a:rPr lang="en" sz="1800" b="1">
                <a:solidFill>
                  <a:srgbClr val="0066CC"/>
                </a:solidFill>
                <a:latin typeface="Arial"/>
                <a:ea typeface="Arial"/>
                <a:cs typeface="Arial"/>
                <a:sym typeface="Arial"/>
              </a:rPr>
              <a:t>Increased number of objects</a:t>
            </a:r>
            <a:endParaRPr sz="1800" b="1">
              <a:solidFill>
                <a:srgbClr val="0066CC"/>
              </a:solidFill>
              <a:latin typeface="Arial"/>
              <a:ea typeface="Arial"/>
              <a:cs typeface="Arial"/>
              <a:sym typeface="Arial"/>
            </a:endParaRPr>
          </a:p>
          <a:p>
            <a:pPr marL="0" marR="0" lvl="0" indent="0" algn="l" rtl="0">
              <a:lnSpc>
                <a:spcPct val="108125"/>
              </a:lnSpc>
              <a:spcBef>
                <a:spcPts val="500"/>
              </a:spcBef>
              <a:spcAft>
                <a:spcPts val="0"/>
              </a:spcAft>
              <a:buNone/>
            </a:pPr>
            <a:endParaRPr sz="1800" b="1">
              <a:solidFill>
                <a:srgbClr val="000000"/>
              </a:solidFill>
              <a:latin typeface="Arial"/>
              <a:ea typeface="Arial"/>
              <a:cs typeface="Arial"/>
              <a:sym typeface="Arial"/>
            </a:endParaRPr>
          </a:p>
        </p:txBody>
      </p:sp>
      <p:sp>
        <p:nvSpPr>
          <p:cNvPr id="284" name="Google Shape;284;p43"/>
          <p:cNvSpPr txBox="1"/>
          <p:nvPr/>
        </p:nvSpPr>
        <p:spPr>
          <a:xfrm>
            <a:off x="4742073" y="67550"/>
            <a:ext cx="4026300" cy="271200"/>
          </a:xfrm>
          <a:prstGeom prst="rect">
            <a:avLst/>
          </a:prstGeom>
          <a:noFill/>
          <a:ln>
            <a:noFill/>
          </a:ln>
        </p:spPr>
        <p:txBody>
          <a:bodyPr spcFirstLastPara="1" wrap="square" lIns="31425" tIns="31425" rIns="31425" bIns="31425" anchor="t" anchorCtr="0">
            <a:noAutofit/>
          </a:bodyPr>
          <a:lstStyle/>
          <a:p>
            <a:pPr marL="0" marR="0" lvl="0" indent="0" algn="l" rtl="0">
              <a:lnSpc>
                <a:spcPct val="120139"/>
              </a:lnSpc>
              <a:spcBef>
                <a:spcPts val="0"/>
              </a:spcBef>
              <a:spcAft>
                <a:spcPts val="0"/>
              </a:spcAft>
              <a:buNone/>
            </a:pPr>
            <a:r>
              <a:rPr lang="en" sz="1700" b="1">
                <a:solidFill>
                  <a:srgbClr val="000000"/>
                </a:solidFill>
                <a:latin typeface="Arial"/>
                <a:ea typeface="Arial"/>
                <a:cs typeface="Arial"/>
                <a:sym typeface="Arial"/>
              </a:rPr>
              <a:t>http://ootips.org/strategy-vs-case.html</a:t>
            </a:r>
            <a:r>
              <a:rPr lang="en" sz="1300" b="1">
                <a:solidFill>
                  <a:srgbClr val="000000"/>
                </a:solidFill>
                <a:latin typeface="Arial"/>
                <a:ea typeface="Arial"/>
                <a:cs typeface="Arial"/>
                <a:sym typeface="Arial"/>
              </a:rPr>
              <a:t> </a:t>
            </a:r>
            <a:endParaRPr sz="1300" b="1">
              <a:solidFill>
                <a:srgbClr val="000000"/>
              </a:solidFill>
              <a:latin typeface="Arial"/>
              <a:ea typeface="Arial"/>
              <a:cs typeface="Arial"/>
              <a:sym typeface="Arial"/>
            </a:endParaRPr>
          </a:p>
        </p:txBody>
      </p:sp>
      <p:sp>
        <p:nvSpPr>
          <p:cNvPr id="285" name="Google Shape;285;p43"/>
          <p:cNvSpPr txBox="1"/>
          <p:nvPr/>
        </p:nvSpPr>
        <p:spPr>
          <a:xfrm>
            <a:off x="5502263" y="1977615"/>
            <a:ext cx="3465600" cy="10206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getAction2(Object inputs) {</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switch (type) {</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0: getAction2OfStrategy1(inputs);</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1: getAction2OfStrategy2(inputs);</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a:t>
            </a:r>
            <a:endParaRPr sz="1300" b="1">
              <a:solidFill>
                <a:srgbClr val="000000"/>
              </a:solidFill>
              <a:latin typeface="Arial"/>
              <a:ea typeface="Arial"/>
              <a:cs typeface="Arial"/>
              <a:sym typeface="Arial"/>
            </a:endParaRPr>
          </a:p>
        </p:txBody>
      </p:sp>
      <p:sp>
        <p:nvSpPr>
          <p:cNvPr id="286" name="Google Shape;286;p43"/>
          <p:cNvSpPr txBox="1"/>
          <p:nvPr/>
        </p:nvSpPr>
        <p:spPr>
          <a:xfrm>
            <a:off x="2301863" y="1977615"/>
            <a:ext cx="3465600" cy="1020600"/>
          </a:xfrm>
          <a:prstGeom prst="rect">
            <a:avLst/>
          </a:prstGeom>
          <a:noFill/>
          <a:ln>
            <a:noFill/>
          </a:ln>
        </p:spPr>
        <p:txBody>
          <a:bodyPr spcFirstLastPara="1" wrap="square" lIns="31425" tIns="31425" rIns="31425" bIns="31425" anchor="t" anchorCtr="0">
            <a:noAutofit/>
          </a:bodyPr>
          <a:lstStyle/>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getAction1(Object inputs) {</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switch (type) {</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0: getAction1OfStrategy1(inputs);</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1: getAction1OfStrategy2(inputs);</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a:t>
            </a:r>
            <a:endParaRPr sz="1300" b="1">
              <a:solidFill>
                <a:srgbClr val="000000"/>
              </a:solidFill>
              <a:latin typeface="Arial"/>
              <a:ea typeface="Arial"/>
              <a:cs typeface="Arial"/>
              <a:sym typeface="Arial"/>
            </a:endParaRPr>
          </a:p>
          <a:p>
            <a:pPr marL="0" marR="0" lvl="0" indent="0" algn="l" rtl="0">
              <a:lnSpc>
                <a:spcPct val="119642"/>
              </a:lnSpc>
              <a:spcBef>
                <a:spcPts val="0"/>
              </a:spcBef>
              <a:spcAft>
                <a:spcPts val="0"/>
              </a:spcAft>
              <a:buNone/>
            </a:pPr>
            <a:r>
              <a:rPr lang="en" sz="1300" b="1">
                <a:solidFill>
                  <a:srgbClr val="000000"/>
                </a:solidFill>
                <a:latin typeface="Arial"/>
                <a:ea typeface="Arial"/>
                <a:cs typeface="Arial"/>
                <a:sym typeface="Arial"/>
              </a:rPr>
              <a:t>}</a:t>
            </a:r>
            <a:endParaRPr sz="13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67015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D7BF69-0848-7D4A-845D-E44551F91CAE}"/>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EBBE9389-D64C-8547-B2C1-67B031CB61AB}" type="slidenum">
              <a:rPr lang="en-US" altLang="en-US" smtClean="0"/>
              <a:pPr/>
              <a:t>24</a:t>
            </a:fld>
            <a:endParaRPr lang="en-US" altLang="en-US"/>
          </a:p>
        </p:txBody>
      </p:sp>
      <p:sp>
        <p:nvSpPr>
          <p:cNvPr id="1492994" name="Rectangle 2">
            <a:extLst>
              <a:ext uri="{FF2B5EF4-FFF2-40B4-BE49-F238E27FC236}">
                <a16:creationId xmlns:a16="http://schemas.microsoft.com/office/drawing/2014/main" id="{7CE3B68F-FBC0-DA46-A040-5AFB6B750A76}"/>
              </a:ext>
            </a:extLst>
          </p:cNvPr>
          <p:cNvSpPr>
            <a:spLocks noGrp="1" noChangeArrowheads="1"/>
          </p:cNvSpPr>
          <p:nvPr>
            <p:ph type="title"/>
          </p:nvPr>
        </p:nvSpPr>
        <p:spPr>
          <a:noFill/>
          <a:ln>
            <a:noFill/>
          </a:ln>
        </p:spPr>
        <p:txBody>
          <a:bodyPr spcFirstLastPara="1" wrap="square" lIns="31425" tIns="31425" rIns="31425" bIns="31425" anchor="t" anchorCtr="0">
            <a:noAutofit/>
          </a:bodyPr>
          <a:lstStyle/>
          <a:p>
            <a:pPr>
              <a:lnSpc>
                <a:spcPct val="107986"/>
              </a:lnSpc>
            </a:pPr>
            <a:r>
              <a:rPr lang="en-US" altLang="en-US" sz="3200" b="1" i="1" dirty="0">
                <a:solidFill>
                  <a:srgbClr val="0000FF"/>
                </a:solidFill>
                <a:latin typeface="Arial"/>
                <a:cs typeface="Arial"/>
                <a:sym typeface="Arial"/>
              </a:rPr>
              <a:t>Observer pattern</a:t>
            </a:r>
          </a:p>
        </p:txBody>
      </p:sp>
      <p:sp>
        <p:nvSpPr>
          <p:cNvPr id="1492995" name="Rectangle 3">
            <a:extLst>
              <a:ext uri="{FF2B5EF4-FFF2-40B4-BE49-F238E27FC236}">
                <a16:creationId xmlns:a16="http://schemas.microsoft.com/office/drawing/2014/main" id="{11560121-D530-B443-B061-870D0FBB71CB}"/>
              </a:ext>
            </a:extLst>
          </p:cNvPr>
          <p:cNvSpPr>
            <a:spLocks noGrp="1" noChangeArrowheads="1"/>
          </p:cNvSpPr>
          <p:nvPr>
            <p:ph type="body" idx="1"/>
          </p:nvPr>
        </p:nvSpPr>
        <p:spPr/>
        <p:txBody>
          <a:bodyPr/>
          <a:lstStyle/>
          <a:p>
            <a:pPr marL="25400" indent="0">
              <a:buNone/>
            </a:pPr>
            <a:r>
              <a:rPr lang="en-US" altLang="en-US" sz="2000" b="1" dirty="0"/>
              <a:t>observer</a:t>
            </a:r>
            <a:r>
              <a:rPr lang="en-US" altLang="en-US" sz="2000" dirty="0"/>
              <a:t>: an object that "watches" the state of another object and takes action when the state changes in some way</a:t>
            </a:r>
          </a:p>
          <a:p>
            <a:pPr marL="508000" lvl="1" indent="0">
              <a:buNone/>
            </a:pPr>
            <a:r>
              <a:rPr lang="en-US" altLang="en-US" sz="1800" dirty="0"/>
              <a:t>examples in Java: event listeners; </a:t>
            </a:r>
            <a:r>
              <a:rPr lang="en-US" altLang="en-US" sz="1800" dirty="0" err="1">
                <a:latin typeface="Courier New" panose="02070309020205020404" pitchFamily="49" charset="0"/>
              </a:rPr>
              <a:t>java.util.Observer</a:t>
            </a:r>
            <a:endParaRPr lang="en-US" altLang="en-US" sz="1800" dirty="0">
              <a:latin typeface="Courier New" panose="02070309020205020404" pitchFamily="49" charset="0"/>
            </a:endParaRPr>
          </a:p>
          <a:p>
            <a:pPr marL="508000" lvl="1" indent="0">
              <a:buNone/>
            </a:pPr>
            <a:endParaRPr lang="en-US" altLang="en-US" sz="1800" dirty="0"/>
          </a:p>
          <a:p>
            <a:pPr marL="25400" indent="0">
              <a:buNone/>
            </a:pPr>
            <a:r>
              <a:rPr lang="en-US" altLang="en-US" sz="2000" b="1" dirty="0"/>
              <a:t>observable</a:t>
            </a:r>
            <a:r>
              <a:rPr lang="en-US" altLang="en-US" sz="2000" dirty="0"/>
              <a:t> object: an object that allows observers to examine it (often the observable object notifies the observers when it changes)</a:t>
            </a:r>
          </a:p>
          <a:p>
            <a:pPr marL="508000" lvl="1" indent="0">
              <a:buNone/>
            </a:pPr>
            <a:r>
              <a:rPr lang="en-US" altLang="en-US" sz="1800" dirty="0"/>
              <a:t>permits customizable, extensible event-based behavior for data modeling and graphics</a:t>
            </a:r>
          </a:p>
        </p:txBody>
      </p:sp>
    </p:spTree>
    <p:extLst>
      <p:ext uri="{BB962C8B-B14F-4D97-AF65-F5344CB8AC3E}">
        <p14:creationId xmlns:p14="http://schemas.microsoft.com/office/powerpoint/2010/main" val="240727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3EE8E3-76EE-8A48-AC09-2417945D1015}"/>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EBBE9389-D64C-8547-B2C1-67B031CB61AB}" type="slidenum">
              <a:rPr lang="en-US" altLang="en-US" smtClean="0"/>
              <a:pPr/>
              <a:t>25</a:t>
            </a:fld>
            <a:endParaRPr lang="en-US" altLang="en-US"/>
          </a:p>
        </p:txBody>
      </p:sp>
      <p:sp>
        <p:nvSpPr>
          <p:cNvPr id="1495042" name="Rectangle 2">
            <a:extLst>
              <a:ext uri="{FF2B5EF4-FFF2-40B4-BE49-F238E27FC236}">
                <a16:creationId xmlns:a16="http://schemas.microsoft.com/office/drawing/2014/main" id="{0E8FBB25-1C38-5A46-B670-CA2FDE51BF7B}"/>
              </a:ext>
            </a:extLst>
          </p:cNvPr>
          <p:cNvSpPr>
            <a:spLocks noGrp="1" noChangeArrowheads="1"/>
          </p:cNvSpPr>
          <p:nvPr>
            <p:ph type="title"/>
          </p:nvPr>
        </p:nvSpPr>
        <p:spPr>
          <a:noFill/>
          <a:ln>
            <a:noFill/>
          </a:ln>
        </p:spPr>
        <p:txBody>
          <a:bodyPr spcFirstLastPara="1" wrap="square" lIns="31425" tIns="31425" rIns="31425" bIns="31425" anchor="t" anchorCtr="0">
            <a:noAutofit/>
          </a:bodyPr>
          <a:lstStyle/>
          <a:p>
            <a:pPr>
              <a:lnSpc>
                <a:spcPct val="107986"/>
              </a:lnSpc>
            </a:pPr>
            <a:r>
              <a:rPr lang="en-US" altLang="en-US" sz="3200" b="1" i="1" dirty="0">
                <a:solidFill>
                  <a:srgbClr val="0000FF"/>
                </a:solidFill>
                <a:latin typeface="Arial"/>
                <a:cs typeface="Arial"/>
                <a:sym typeface="Arial"/>
              </a:rPr>
              <a:t>Observer sequence diagram</a:t>
            </a:r>
          </a:p>
        </p:txBody>
      </p:sp>
      <p:pic>
        <p:nvPicPr>
          <p:cNvPr id="1495043" name="Picture 3" descr="mvc">
            <a:extLst>
              <a:ext uri="{FF2B5EF4-FFF2-40B4-BE49-F238E27FC236}">
                <a16:creationId xmlns:a16="http://schemas.microsoft.com/office/drawing/2014/main" id="{91A7EC5E-A25E-F24B-8BC4-7F0CED85F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03710"/>
            <a:ext cx="6858000" cy="383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4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432E15-6037-1040-AB28-966068A73BC7}"/>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EBBE9389-D64C-8547-B2C1-67B031CB61AB}" type="slidenum">
              <a:rPr lang="en-US" altLang="en-US" smtClean="0"/>
              <a:pPr/>
              <a:t>26</a:t>
            </a:fld>
            <a:endParaRPr lang="en-US" altLang="en-US"/>
          </a:p>
        </p:txBody>
      </p:sp>
      <p:sp>
        <p:nvSpPr>
          <p:cNvPr id="1496066" name="Rectangle 2">
            <a:extLst>
              <a:ext uri="{FF2B5EF4-FFF2-40B4-BE49-F238E27FC236}">
                <a16:creationId xmlns:a16="http://schemas.microsoft.com/office/drawing/2014/main" id="{9427E97D-DDCB-A74E-96AC-B883F3C4B06D}"/>
              </a:ext>
            </a:extLst>
          </p:cNvPr>
          <p:cNvSpPr>
            <a:spLocks noGrp="1" noChangeArrowheads="1"/>
          </p:cNvSpPr>
          <p:nvPr>
            <p:ph type="title"/>
          </p:nvPr>
        </p:nvSpPr>
        <p:spPr>
          <a:noFill/>
          <a:ln>
            <a:noFill/>
          </a:ln>
        </p:spPr>
        <p:txBody>
          <a:bodyPr spcFirstLastPara="1" wrap="square" lIns="31425" tIns="31425" rIns="31425" bIns="31425" anchor="t" anchorCtr="0">
            <a:noAutofit/>
          </a:bodyPr>
          <a:lstStyle/>
          <a:p>
            <a:pPr>
              <a:lnSpc>
                <a:spcPct val="107986"/>
              </a:lnSpc>
            </a:pPr>
            <a:r>
              <a:rPr lang="en-US" altLang="en-US" sz="3200" b="1" i="1" dirty="0">
                <a:solidFill>
                  <a:srgbClr val="0000FF"/>
                </a:solidFill>
                <a:latin typeface="Arial"/>
                <a:cs typeface="Arial"/>
                <a:sym typeface="Arial"/>
              </a:rPr>
              <a:t>Observer interface	</a:t>
            </a:r>
          </a:p>
        </p:txBody>
      </p:sp>
      <p:sp>
        <p:nvSpPr>
          <p:cNvPr id="1496067" name="Rectangle 3">
            <a:extLst>
              <a:ext uri="{FF2B5EF4-FFF2-40B4-BE49-F238E27FC236}">
                <a16:creationId xmlns:a16="http://schemas.microsoft.com/office/drawing/2014/main" id="{AD85640D-EC85-A441-A0A5-0619A687D3A1}"/>
              </a:ext>
            </a:extLst>
          </p:cNvPr>
          <p:cNvSpPr>
            <a:spLocks noGrp="1" noChangeArrowheads="1"/>
          </p:cNvSpPr>
          <p:nvPr>
            <p:ph type="body" idx="1"/>
          </p:nvPr>
        </p:nvSpPr>
        <p:spPr>
          <a:noFill/>
          <a:ln>
            <a:noFill/>
          </a:ln>
        </p:spPr>
        <p:txBody>
          <a:bodyPr spcFirstLastPara="1" wrap="square" lIns="91425" tIns="45700" rIns="91425" bIns="45700" anchor="t" anchorCtr="0">
            <a:noAutofit/>
          </a:bodyPr>
          <a:lstStyle/>
          <a:p>
            <a:pPr marL="25400" indent="0">
              <a:buNone/>
            </a:pPr>
            <a:endParaRPr lang="en-US" altLang="en-US" sz="1800" dirty="0"/>
          </a:p>
          <a:p>
            <a:pPr marL="25400" indent="0">
              <a:buNone/>
            </a:pPr>
            <a:r>
              <a:rPr lang="en-US" altLang="en-US" sz="1800" dirty="0"/>
              <a:t>package </a:t>
            </a:r>
            <a:r>
              <a:rPr lang="en-US" altLang="en-US" sz="1800" dirty="0" err="1"/>
              <a:t>java.util</a:t>
            </a:r>
            <a:r>
              <a:rPr lang="en-US" altLang="en-US" sz="1800" dirty="0"/>
              <a:t>;</a:t>
            </a:r>
          </a:p>
          <a:p>
            <a:pPr marL="25400" indent="0">
              <a:buNone/>
            </a:pPr>
            <a:endParaRPr lang="en-US" altLang="en-US" sz="1800" dirty="0"/>
          </a:p>
          <a:p>
            <a:pPr marL="25400" indent="0">
              <a:buNone/>
            </a:pPr>
            <a:r>
              <a:rPr lang="en-US" altLang="en-US" sz="1800" dirty="0"/>
              <a:t>public interface Observer {</a:t>
            </a:r>
          </a:p>
          <a:p>
            <a:pPr marL="25400" indent="0">
              <a:buNone/>
            </a:pPr>
            <a:r>
              <a:rPr lang="en-US" altLang="en-US" sz="1800" dirty="0"/>
              <a:t>   public void update(Observable o, Object </a:t>
            </a:r>
            <a:r>
              <a:rPr lang="en-US" altLang="en-US" sz="1800" dirty="0" err="1"/>
              <a:t>arg</a:t>
            </a:r>
            <a:r>
              <a:rPr lang="en-US" altLang="en-US" sz="1800" dirty="0"/>
              <a:t>);</a:t>
            </a:r>
          </a:p>
          <a:p>
            <a:pPr marL="25400" indent="0">
              <a:buNone/>
            </a:pPr>
            <a:r>
              <a:rPr lang="en-US" altLang="en-US" sz="1800" dirty="0"/>
              <a:t>}</a:t>
            </a:r>
          </a:p>
          <a:p>
            <a:pPr marL="25400" indent="0">
              <a:buNone/>
            </a:pPr>
            <a:endParaRPr lang="en-US" altLang="en-US" sz="1800" dirty="0"/>
          </a:p>
          <a:p>
            <a:pPr marL="25400" indent="0">
              <a:buNone/>
            </a:pPr>
            <a:r>
              <a:rPr lang="en-US" altLang="en-US" sz="1800" dirty="0"/>
              <a:t>Idea: The update method will be called when the observable model changes, so put the appropriate code to handle the change inside update</a:t>
            </a:r>
          </a:p>
        </p:txBody>
      </p:sp>
    </p:spTree>
    <p:extLst>
      <p:ext uri="{BB962C8B-B14F-4D97-AF65-F5344CB8AC3E}">
        <p14:creationId xmlns:p14="http://schemas.microsoft.com/office/powerpoint/2010/main" val="1297159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642658-926D-644E-B52B-A127185AAEC0}"/>
              </a:ext>
            </a:extLst>
          </p:cNvPr>
          <p:cNvSpPr>
            <a:spLocks noGrp="1"/>
          </p:cNvSpPr>
          <p:nvPr>
            <p:ph type="sldNum" sz="quarter" idx="10"/>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panose="020B0604030504040204" pitchFamily="34"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ahoma" panose="020B0604030504040204" pitchFamily="34" charset="0"/>
                <a:ea typeface="+mn-ea"/>
                <a:cs typeface="Times New Roman" panose="02020603050405020304" pitchFamily="18" charset="0"/>
              </a:defRPr>
            </a:lvl9pPr>
          </a:lstStyle>
          <a:p>
            <a:fld id="{EBBE9389-D64C-8547-B2C1-67B031CB61AB}" type="slidenum">
              <a:rPr lang="en-US" altLang="en-US" smtClean="0"/>
              <a:pPr/>
              <a:t>27</a:t>
            </a:fld>
            <a:endParaRPr lang="en-US" altLang="en-US"/>
          </a:p>
        </p:txBody>
      </p:sp>
      <p:sp>
        <p:nvSpPr>
          <p:cNvPr id="1498114" name="Rectangle 2">
            <a:extLst>
              <a:ext uri="{FF2B5EF4-FFF2-40B4-BE49-F238E27FC236}">
                <a16:creationId xmlns:a16="http://schemas.microsoft.com/office/drawing/2014/main" id="{38B964C8-A0C9-9E4D-A9EB-CC2EC09808D4}"/>
              </a:ext>
            </a:extLst>
          </p:cNvPr>
          <p:cNvSpPr>
            <a:spLocks noGrp="1" noChangeArrowheads="1"/>
          </p:cNvSpPr>
          <p:nvPr>
            <p:ph type="title"/>
          </p:nvPr>
        </p:nvSpPr>
        <p:spPr>
          <a:noFill/>
          <a:ln>
            <a:noFill/>
          </a:ln>
        </p:spPr>
        <p:txBody>
          <a:bodyPr spcFirstLastPara="1" wrap="square" lIns="31425" tIns="31425" rIns="31425" bIns="31425" anchor="t" anchorCtr="0">
            <a:noAutofit/>
          </a:bodyPr>
          <a:lstStyle/>
          <a:p>
            <a:pPr>
              <a:lnSpc>
                <a:spcPct val="107986"/>
              </a:lnSpc>
            </a:pPr>
            <a:r>
              <a:rPr lang="en-US" altLang="en-US" sz="3200" b="1" i="1" dirty="0">
                <a:solidFill>
                  <a:srgbClr val="0000FF"/>
                </a:solidFill>
                <a:latin typeface="Arial"/>
                <a:cs typeface="Arial"/>
                <a:sym typeface="Arial"/>
              </a:rPr>
              <a:t>Common usage of Observer</a:t>
            </a:r>
          </a:p>
        </p:txBody>
      </p:sp>
      <p:sp>
        <p:nvSpPr>
          <p:cNvPr id="1498115" name="Rectangle 3">
            <a:extLst>
              <a:ext uri="{FF2B5EF4-FFF2-40B4-BE49-F238E27FC236}">
                <a16:creationId xmlns:a16="http://schemas.microsoft.com/office/drawing/2014/main" id="{51674794-3F64-7C4F-83F4-3EFBFD72DF0E}"/>
              </a:ext>
            </a:extLst>
          </p:cNvPr>
          <p:cNvSpPr>
            <a:spLocks noGrp="1" noChangeArrowheads="1"/>
          </p:cNvSpPr>
          <p:nvPr>
            <p:ph type="body" idx="1"/>
          </p:nvPr>
        </p:nvSpPr>
        <p:spPr>
          <a:noFill/>
          <a:ln>
            <a:noFill/>
          </a:ln>
        </p:spPr>
        <p:txBody>
          <a:bodyPr spcFirstLastPara="1" wrap="square" lIns="91425" tIns="45700" rIns="91425" bIns="45700" anchor="t" anchorCtr="0">
            <a:noAutofit/>
          </a:bodyPr>
          <a:lstStyle/>
          <a:p>
            <a:pPr marL="25400" indent="0">
              <a:buNone/>
            </a:pPr>
            <a:r>
              <a:rPr lang="en-US" altLang="en-US" sz="2000" b="1" dirty="0"/>
              <a:t>1. write a model class that extends Observable</a:t>
            </a:r>
          </a:p>
          <a:p>
            <a:pPr marL="508000" lvl="1" indent="0">
              <a:buNone/>
            </a:pPr>
            <a:r>
              <a:rPr lang="en-US" altLang="en-US" sz="1800" dirty="0"/>
              <a:t>have the model notify its observers when anything significant happens</a:t>
            </a:r>
          </a:p>
          <a:p>
            <a:pPr marL="508000" lvl="1" indent="0">
              <a:buNone/>
            </a:pPr>
            <a:endParaRPr lang="en-US" altLang="en-US" sz="1800" dirty="0"/>
          </a:p>
          <a:p>
            <a:pPr marL="25400" indent="0">
              <a:buNone/>
            </a:pPr>
            <a:r>
              <a:rPr lang="en-US" altLang="en-US" sz="2000" b="1" dirty="0"/>
              <a:t>2. make all views of that model (e.g. GUI panels that draw the model on screen) into observers</a:t>
            </a:r>
          </a:p>
          <a:p>
            <a:pPr marL="508000" lvl="1" indent="0">
              <a:buNone/>
            </a:pPr>
            <a:r>
              <a:rPr lang="en-US" altLang="en-US" sz="1800" dirty="0"/>
              <a:t>have the panels take action when the model notifies them of events (e.g. repaint, play sound, show option dialog, etc.)</a:t>
            </a:r>
          </a:p>
        </p:txBody>
      </p:sp>
    </p:spTree>
    <p:extLst>
      <p:ext uri="{BB962C8B-B14F-4D97-AF65-F5344CB8AC3E}">
        <p14:creationId xmlns:p14="http://schemas.microsoft.com/office/powerpoint/2010/main" val="2790757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32"/>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Participants and Collaborations</a:t>
            </a:r>
            <a:endParaRPr sz="3300" b="1" i="1">
              <a:solidFill>
                <a:srgbClr val="0000FF"/>
              </a:solidFill>
              <a:latin typeface="Arial"/>
              <a:ea typeface="Arial"/>
              <a:cs typeface="Arial"/>
              <a:sym typeface="Arial"/>
            </a:endParaRPr>
          </a:p>
        </p:txBody>
      </p:sp>
      <p:sp>
        <p:nvSpPr>
          <p:cNvPr id="210" name="Google Shape;210;p32"/>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317500" marR="0" lvl="0" indent="-190500" algn="l" rtl="0">
              <a:lnSpc>
                <a:spcPct val="107812"/>
              </a:lnSpc>
              <a:spcBef>
                <a:spcPts val="0"/>
              </a:spcBef>
              <a:spcAft>
                <a:spcPts val="0"/>
              </a:spcAft>
              <a:buClr>
                <a:srgbClr val="000000"/>
              </a:buClr>
              <a:buSzPts val="2200"/>
              <a:buChar char="●"/>
            </a:pPr>
            <a:r>
              <a:rPr lang="en" sz="2200" b="1">
                <a:solidFill>
                  <a:srgbClr val="000000"/>
                </a:solidFill>
                <a:latin typeface="Arial"/>
                <a:ea typeface="Arial"/>
                <a:cs typeface="Arial"/>
                <a:sym typeface="Arial"/>
              </a:rPr>
              <a:t>Singleton: defines an instance operation that lets clients access its unique interface</a:t>
            </a:r>
            <a:endParaRPr sz="2200" b="1">
              <a:solidFill>
                <a:srgbClr val="000000"/>
              </a:solidFill>
              <a:latin typeface="Arial"/>
              <a:ea typeface="Arial"/>
              <a:cs typeface="Arial"/>
              <a:sym typeface="Arial"/>
            </a:endParaRPr>
          </a:p>
          <a:p>
            <a:pPr marL="317500" marR="0" lvl="0" indent="-190500" algn="l" rtl="0">
              <a:lnSpc>
                <a:spcPct val="107812"/>
              </a:lnSpc>
              <a:spcBef>
                <a:spcPts val="600"/>
              </a:spcBef>
              <a:spcAft>
                <a:spcPts val="0"/>
              </a:spcAft>
              <a:buClr>
                <a:srgbClr val="000000"/>
              </a:buClr>
              <a:buSzPts val="2200"/>
              <a:buChar char="●"/>
            </a:pPr>
            <a:r>
              <a:rPr lang="en" sz="2200" b="1">
                <a:solidFill>
                  <a:srgbClr val="000000"/>
                </a:solidFill>
                <a:latin typeface="Arial"/>
                <a:ea typeface="Arial"/>
                <a:cs typeface="Arial"/>
                <a:sym typeface="Arial"/>
              </a:rPr>
              <a:t>Instance is a class operation (static in Java)</a:t>
            </a:r>
            <a:endParaRPr sz="2200" b="1">
              <a:solidFill>
                <a:srgbClr val="000000"/>
              </a:solidFill>
              <a:latin typeface="Arial"/>
              <a:ea typeface="Arial"/>
              <a:cs typeface="Arial"/>
              <a:sym typeface="Arial"/>
            </a:endParaRPr>
          </a:p>
          <a:p>
            <a:pPr marL="317500" marR="0" lvl="0" indent="-190500" algn="l" rtl="0">
              <a:lnSpc>
                <a:spcPct val="107812"/>
              </a:lnSpc>
              <a:spcBef>
                <a:spcPts val="600"/>
              </a:spcBef>
              <a:spcAft>
                <a:spcPts val="0"/>
              </a:spcAft>
              <a:buClr>
                <a:srgbClr val="000000"/>
              </a:buClr>
              <a:buSzPts val="2200"/>
              <a:buChar char="●"/>
            </a:pPr>
            <a:r>
              <a:rPr lang="en" sz="2200" b="1">
                <a:solidFill>
                  <a:srgbClr val="000000"/>
                </a:solidFill>
                <a:latin typeface="Arial"/>
                <a:ea typeface="Arial"/>
                <a:cs typeface="Arial"/>
                <a:sym typeface="Arial"/>
              </a:rPr>
              <a:t>May be responsible for creating its own unique instance</a:t>
            </a:r>
            <a:endParaRPr sz="2200" b="1">
              <a:solidFill>
                <a:srgbClr val="000000"/>
              </a:solidFill>
              <a:latin typeface="Arial"/>
              <a:ea typeface="Arial"/>
              <a:cs typeface="Arial"/>
              <a:sym typeface="Arial"/>
            </a:endParaRPr>
          </a:p>
          <a:p>
            <a:pPr marL="317500" marR="0" lvl="0" indent="-190500" algn="l" rtl="0">
              <a:lnSpc>
                <a:spcPct val="107812"/>
              </a:lnSpc>
              <a:spcBef>
                <a:spcPts val="600"/>
              </a:spcBef>
              <a:spcAft>
                <a:spcPts val="0"/>
              </a:spcAft>
              <a:buClr>
                <a:srgbClr val="000000"/>
              </a:buClr>
              <a:buSzPts val="2200"/>
              <a:buChar char="●"/>
            </a:pPr>
            <a:r>
              <a:rPr lang="en" sz="2200" b="1">
                <a:solidFill>
                  <a:srgbClr val="000000"/>
                </a:solidFill>
                <a:latin typeface="Arial"/>
                <a:ea typeface="Arial"/>
                <a:cs typeface="Arial"/>
                <a:sym typeface="Arial"/>
              </a:rPr>
              <a:t>Collaborations:</a:t>
            </a:r>
            <a:endParaRPr sz="2200" b="1">
              <a:solidFill>
                <a:srgbClr val="000000"/>
              </a:solidFill>
              <a:latin typeface="Arial"/>
              <a:ea typeface="Arial"/>
              <a:cs typeface="Arial"/>
              <a:sym typeface="Arial"/>
            </a:endParaRPr>
          </a:p>
          <a:p>
            <a:pPr marL="635000" marR="0" lvl="1" indent="-190500" algn="l" rtl="0">
              <a:lnSpc>
                <a:spcPct val="107812"/>
              </a:lnSpc>
              <a:spcBef>
                <a:spcPts val="600"/>
              </a:spcBef>
              <a:spcAft>
                <a:spcPts val="0"/>
              </a:spcAft>
              <a:buClr>
                <a:srgbClr val="0066CC"/>
              </a:buClr>
              <a:buSzPts val="2200"/>
              <a:buChar char="○"/>
            </a:pPr>
            <a:r>
              <a:rPr lang="en" sz="2200" b="1">
                <a:solidFill>
                  <a:srgbClr val="0066CC"/>
                </a:solidFill>
                <a:latin typeface="Arial"/>
                <a:ea typeface="Arial"/>
                <a:cs typeface="Arial"/>
                <a:sym typeface="Arial"/>
              </a:rPr>
              <a:t>Clients access a Singleton instance solely through Singleton’s Instance operation.</a:t>
            </a:r>
            <a:endParaRPr sz="2200" b="1">
              <a:solidFill>
                <a:srgbClr val="0066CC"/>
              </a:solidFill>
              <a:latin typeface="Arial"/>
              <a:ea typeface="Arial"/>
              <a:cs typeface="Arial"/>
              <a:sym typeface="Arial"/>
            </a:endParaRPr>
          </a:p>
          <a:p>
            <a:pPr marL="0" marR="0" lvl="0" indent="0" algn="l" rtl="0">
              <a:lnSpc>
                <a:spcPct val="107812"/>
              </a:lnSpc>
              <a:spcBef>
                <a:spcPts val="600"/>
              </a:spcBef>
              <a:spcAft>
                <a:spcPts val="0"/>
              </a:spcAft>
              <a:buNone/>
            </a:pPr>
            <a:endParaRPr sz="2200" b="1">
              <a:solidFill>
                <a:srgbClr val="000000"/>
              </a:solidFill>
              <a:latin typeface="Arial"/>
              <a:ea typeface="Arial"/>
              <a:cs typeface="Arial"/>
              <a:sym typeface="Arial"/>
            </a:endParaRPr>
          </a:p>
          <a:p>
            <a:pPr marL="0" marR="0" lvl="0" indent="0" algn="l" rtl="0">
              <a:lnSpc>
                <a:spcPct val="107812"/>
              </a:lnSpc>
              <a:spcBef>
                <a:spcPts val="600"/>
              </a:spcBef>
              <a:spcAft>
                <a:spcPts val="0"/>
              </a:spcAft>
              <a:buNone/>
            </a:pPr>
            <a:endParaRPr sz="22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010119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3"/>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rPr>
              <a:t>Visitor</a:t>
            </a:r>
            <a:r>
              <a:rPr lang="en" sz="3300" b="1" i="1">
                <a:solidFill>
                  <a:srgbClr val="0000FF"/>
                </a:solidFill>
                <a:latin typeface="Arial"/>
                <a:ea typeface="Arial"/>
                <a:cs typeface="Arial"/>
                <a:sym typeface="Arial"/>
              </a:rPr>
              <a:t> Pattern</a:t>
            </a:r>
            <a:endParaRPr sz="3300" b="1" i="1">
              <a:solidFill>
                <a:srgbClr val="0000FF"/>
              </a:solidFill>
              <a:latin typeface="Arial"/>
              <a:ea typeface="Arial"/>
              <a:cs typeface="Arial"/>
              <a:sym typeface="Arial"/>
            </a:endParaRPr>
          </a:p>
        </p:txBody>
      </p:sp>
      <p:sp>
        <p:nvSpPr>
          <p:cNvPr id="216" name="Google Shape;216;p33"/>
          <p:cNvSpPr txBox="1">
            <a:spLocks noGrp="1"/>
          </p:cNvSpPr>
          <p:nvPr>
            <p:ph type="body" idx="4294967295"/>
          </p:nvPr>
        </p:nvSpPr>
        <p:spPr>
          <a:xfrm>
            <a:off x="625455" y="1298970"/>
            <a:ext cx="7961700" cy="32328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a:solidFill>
                  <a:srgbClr val="000000"/>
                </a:solidFill>
                <a:latin typeface="Arial"/>
                <a:ea typeface="Arial"/>
                <a:cs typeface="Arial"/>
                <a:sym typeface="Arial"/>
              </a:rPr>
              <a:t>Name</a:t>
            </a:r>
            <a:br>
              <a:rPr lang="en" sz="2200">
                <a:solidFill>
                  <a:srgbClr val="000000"/>
                </a:solidFill>
                <a:latin typeface="Arial"/>
                <a:ea typeface="Arial"/>
                <a:cs typeface="Arial"/>
                <a:sym typeface="Arial"/>
              </a:rPr>
            </a:br>
            <a:r>
              <a:rPr lang="en" sz="1700" b="1">
                <a:solidFill>
                  <a:srgbClr val="0066CC"/>
                </a:solidFill>
              </a:rPr>
              <a:t>Visitor</a:t>
            </a:r>
            <a:endParaRPr sz="1700" b="1">
              <a:solidFill>
                <a:srgbClr val="0066CC"/>
              </a:solidFill>
              <a:latin typeface="Arial"/>
              <a:ea typeface="Arial"/>
              <a:cs typeface="Arial"/>
              <a:sym typeface="Arial"/>
            </a:endParaRPr>
          </a:p>
          <a:p>
            <a:pPr marL="0" lvl="0" indent="0" algn="l" rtl="0">
              <a:lnSpc>
                <a:spcPct val="100000"/>
              </a:lnSpc>
              <a:spcBef>
                <a:spcPts val="1600"/>
              </a:spcBef>
              <a:spcAft>
                <a:spcPts val="0"/>
              </a:spcAft>
              <a:buNone/>
            </a:pPr>
            <a:br>
              <a:rPr lang="en" sz="2200">
                <a:solidFill>
                  <a:srgbClr val="000000"/>
                </a:solidFill>
                <a:latin typeface="Arial"/>
                <a:ea typeface="Arial"/>
                <a:cs typeface="Arial"/>
                <a:sym typeface="Arial"/>
              </a:rPr>
            </a:br>
            <a:r>
              <a:rPr lang="en" sz="2200" b="1">
                <a:solidFill>
                  <a:srgbClr val="000000"/>
                </a:solidFill>
                <a:latin typeface="Arial"/>
                <a:ea typeface="Arial"/>
                <a:cs typeface="Arial"/>
                <a:sym typeface="Arial"/>
              </a:rPr>
              <a:t>Description</a:t>
            </a:r>
            <a:br>
              <a:rPr lang="en" sz="2200">
                <a:solidFill>
                  <a:srgbClr val="000000"/>
                </a:solidFill>
                <a:latin typeface="Arial"/>
                <a:ea typeface="Arial"/>
                <a:cs typeface="Arial"/>
                <a:sym typeface="Arial"/>
              </a:rPr>
            </a:br>
            <a:r>
              <a:rPr lang="en" sz="1700" b="1">
                <a:solidFill>
                  <a:srgbClr val="0066CC"/>
                </a:solidFill>
              </a:rPr>
              <a:t>Allows operations to be performed on data structures without knowledge of transversal</a:t>
            </a:r>
            <a:br>
              <a:rPr lang="en"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marL="0" lvl="0" indent="0" algn="l" rtl="0">
              <a:lnSpc>
                <a:spcPct val="100000"/>
              </a:lnSpc>
              <a:spcBef>
                <a:spcPts val="1600"/>
              </a:spcBef>
              <a:spcAft>
                <a:spcPts val="1600"/>
              </a:spcAft>
              <a:buNone/>
            </a:pPr>
            <a:r>
              <a:rPr lang="en" sz="2200" b="1">
                <a:solidFill>
                  <a:srgbClr val="000000"/>
                </a:solidFill>
                <a:latin typeface="Arial"/>
                <a:ea typeface="Arial"/>
                <a:cs typeface="Arial"/>
                <a:sym typeface="Arial"/>
              </a:rPr>
              <a:t>Problem description</a:t>
            </a:r>
            <a:br>
              <a:rPr lang="en" sz="2200">
                <a:solidFill>
                  <a:srgbClr val="000000"/>
                </a:solidFill>
                <a:latin typeface="Arial"/>
                <a:ea typeface="Arial"/>
                <a:cs typeface="Arial"/>
                <a:sym typeface="Arial"/>
              </a:rPr>
            </a:br>
            <a:r>
              <a:rPr lang="en" sz="1700" b="1">
                <a:solidFill>
                  <a:srgbClr val="0066CC"/>
                </a:solidFill>
                <a:latin typeface="Arial"/>
                <a:ea typeface="Arial"/>
                <a:cs typeface="Arial"/>
                <a:sym typeface="Arial"/>
              </a:rPr>
              <a:t>Used</a:t>
            </a:r>
            <a:r>
              <a:rPr lang="en" sz="1700" b="1">
                <a:solidFill>
                  <a:srgbClr val="0066CC"/>
                </a:solidFill>
              </a:rPr>
              <a:t> on complex data structures such as graphs or trees.</a:t>
            </a:r>
            <a:endParaRPr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166509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Design Patterns</a:t>
            </a:r>
            <a:endParaRPr sz="3300" b="1" i="1">
              <a:solidFill>
                <a:srgbClr val="0000FF"/>
              </a:solidFill>
              <a:latin typeface="Arial"/>
              <a:ea typeface="Arial"/>
              <a:cs typeface="Arial"/>
              <a:sym typeface="Arial"/>
            </a:endParaRPr>
          </a:p>
        </p:txBody>
      </p:sp>
      <p:sp>
        <p:nvSpPr>
          <p:cNvPr id="145" name="Google Shape;145;p24"/>
          <p:cNvSpPr txBox="1">
            <a:spLocks noGrp="1"/>
          </p:cNvSpPr>
          <p:nvPr>
            <p:ph type="body" idx="4294967295"/>
          </p:nvPr>
        </p:nvSpPr>
        <p:spPr>
          <a:xfrm>
            <a:off x="271845" y="802251"/>
            <a:ext cx="8495100" cy="34527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endParaRPr sz="1400" b="1" dirty="0">
              <a:solidFill>
                <a:srgbClr val="0066CC"/>
              </a:solidFill>
              <a:latin typeface="Arial"/>
              <a:ea typeface="Arial"/>
              <a:cs typeface="Arial"/>
              <a:sym typeface="Arial"/>
            </a:endParaRPr>
          </a:p>
          <a:p>
            <a:pPr marL="0" lvl="0" indent="0" algn="l" rtl="0">
              <a:lnSpc>
                <a:spcPct val="100000"/>
              </a:lnSpc>
              <a:spcBef>
                <a:spcPts val="0"/>
              </a:spcBef>
              <a:spcAft>
                <a:spcPts val="1600"/>
              </a:spcAft>
              <a:buNone/>
            </a:pPr>
            <a:br>
              <a:rPr lang="en" sz="2000" b="1" dirty="0">
                <a:solidFill>
                  <a:srgbClr val="000000"/>
                </a:solidFill>
                <a:latin typeface="Arial"/>
                <a:ea typeface="Arial"/>
                <a:cs typeface="Arial"/>
                <a:sym typeface="Arial"/>
              </a:rPr>
            </a:br>
            <a:r>
              <a:rPr lang="en" sz="2000" b="1" dirty="0">
                <a:solidFill>
                  <a:srgbClr val="000000"/>
                </a:solidFill>
                <a:latin typeface="Arial"/>
                <a:ea typeface="Arial"/>
                <a:cs typeface="Arial"/>
                <a:sym typeface="Arial"/>
              </a:rPr>
              <a:t>Design patterns are descriptions of </a:t>
            </a:r>
            <a:r>
              <a:rPr lang="en" sz="2000" b="1" i="1" dirty="0">
                <a:solidFill>
                  <a:srgbClr val="0066CC"/>
                </a:solidFill>
                <a:latin typeface="Arial"/>
                <a:ea typeface="Arial"/>
                <a:cs typeface="Arial"/>
                <a:sym typeface="Arial"/>
              </a:rPr>
              <a:t>communicating objects and classes</a:t>
            </a:r>
            <a:r>
              <a:rPr lang="en" sz="2000" b="1" dirty="0">
                <a:solidFill>
                  <a:srgbClr val="000000"/>
                </a:solidFill>
                <a:latin typeface="Arial"/>
                <a:ea typeface="Arial"/>
                <a:cs typeface="Arial"/>
                <a:sym typeface="Arial"/>
              </a:rPr>
              <a:t> that are </a:t>
            </a:r>
            <a:r>
              <a:rPr lang="en" sz="2000" b="1" u="sng" dirty="0">
                <a:solidFill>
                  <a:srgbClr val="000000"/>
                </a:solidFill>
                <a:latin typeface="Arial"/>
                <a:ea typeface="Arial"/>
                <a:cs typeface="Arial"/>
                <a:sym typeface="Arial"/>
              </a:rPr>
              <a:t>customized</a:t>
            </a:r>
            <a:r>
              <a:rPr lang="en" sz="2000" b="1" dirty="0">
                <a:solidFill>
                  <a:srgbClr val="000000"/>
                </a:solidFill>
                <a:latin typeface="Arial"/>
                <a:ea typeface="Arial"/>
                <a:cs typeface="Arial"/>
                <a:sym typeface="Arial"/>
              </a:rPr>
              <a:t> to solve a </a:t>
            </a:r>
            <a:r>
              <a:rPr lang="en" sz="2000" b="1" dirty="0">
                <a:solidFill>
                  <a:srgbClr val="0066CC"/>
                </a:solidFill>
                <a:latin typeface="Arial"/>
                <a:ea typeface="Arial"/>
                <a:cs typeface="Arial"/>
                <a:sym typeface="Arial"/>
              </a:rPr>
              <a:t>general</a:t>
            </a:r>
            <a:r>
              <a:rPr lang="en" sz="2000" b="1" dirty="0">
                <a:solidFill>
                  <a:srgbClr val="000000"/>
                </a:solidFill>
                <a:latin typeface="Arial"/>
                <a:ea typeface="Arial"/>
                <a:cs typeface="Arial"/>
                <a:sym typeface="Arial"/>
              </a:rPr>
              <a:t> design problem in a </a:t>
            </a:r>
            <a:r>
              <a:rPr lang="en" sz="2000" b="1" dirty="0">
                <a:solidFill>
                  <a:srgbClr val="0066CC"/>
                </a:solidFill>
                <a:latin typeface="Arial"/>
                <a:ea typeface="Arial"/>
                <a:cs typeface="Arial"/>
                <a:sym typeface="Arial"/>
              </a:rPr>
              <a:t>particular</a:t>
            </a:r>
            <a:r>
              <a:rPr lang="en" sz="2000" b="1" dirty="0">
                <a:solidFill>
                  <a:srgbClr val="000000"/>
                </a:solidFill>
                <a:latin typeface="Arial"/>
                <a:ea typeface="Arial"/>
                <a:cs typeface="Arial"/>
                <a:sym typeface="Arial"/>
              </a:rPr>
              <a:t> context.</a:t>
            </a:r>
            <a:br>
              <a:rPr lang="en" sz="2000" dirty="0">
                <a:solidFill>
                  <a:srgbClr val="000000"/>
                </a:solidFill>
                <a:latin typeface="Arial"/>
                <a:ea typeface="Arial"/>
                <a:cs typeface="Arial"/>
                <a:sym typeface="Arial"/>
              </a:rPr>
            </a:br>
            <a:br>
              <a:rPr lang="en" sz="2000" b="1" dirty="0">
                <a:solidFill>
                  <a:srgbClr val="000000"/>
                </a:solidFill>
                <a:latin typeface="Arial"/>
                <a:ea typeface="Arial"/>
                <a:cs typeface="Arial"/>
                <a:sym typeface="Arial"/>
              </a:rPr>
            </a:br>
            <a:r>
              <a:rPr lang="en" sz="2000" b="1" dirty="0">
                <a:solidFill>
                  <a:srgbClr val="000000"/>
                </a:solidFill>
                <a:latin typeface="Arial"/>
                <a:ea typeface="Arial"/>
                <a:cs typeface="Arial"/>
                <a:sym typeface="Arial"/>
              </a:rPr>
              <a:t>The design pattern identifies the participating </a:t>
            </a:r>
            <a:r>
              <a:rPr lang="en" sz="2000" b="1" dirty="0">
                <a:solidFill>
                  <a:srgbClr val="0066CC"/>
                </a:solidFill>
                <a:latin typeface="Arial"/>
                <a:ea typeface="Arial"/>
                <a:cs typeface="Arial"/>
                <a:sym typeface="Arial"/>
              </a:rPr>
              <a:t>classes and instances</a:t>
            </a:r>
            <a:r>
              <a:rPr lang="en" sz="2000" b="1" dirty="0">
                <a:solidFill>
                  <a:srgbClr val="000000"/>
                </a:solidFill>
                <a:latin typeface="Arial"/>
                <a:ea typeface="Arial"/>
                <a:cs typeface="Arial"/>
                <a:sym typeface="Arial"/>
              </a:rPr>
              <a:t>, their </a:t>
            </a:r>
            <a:r>
              <a:rPr lang="en" sz="2000" b="1" dirty="0">
                <a:solidFill>
                  <a:srgbClr val="0066CC"/>
                </a:solidFill>
                <a:latin typeface="Arial"/>
                <a:ea typeface="Arial"/>
                <a:cs typeface="Arial"/>
                <a:sym typeface="Arial"/>
              </a:rPr>
              <a:t>roles and collaborations</a:t>
            </a:r>
            <a:r>
              <a:rPr lang="en" sz="2000" b="1" dirty="0">
                <a:solidFill>
                  <a:srgbClr val="000000"/>
                </a:solidFill>
                <a:latin typeface="Arial"/>
                <a:ea typeface="Arial"/>
                <a:cs typeface="Arial"/>
                <a:sym typeface="Arial"/>
              </a:rPr>
              <a:t>, and the distribution of </a:t>
            </a:r>
            <a:r>
              <a:rPr lang="en" sz="2000" b="1" dirty="0">
                <a:solidFill>
                  <a:srgbClr val="0066CC"/>
                </a:solidFill>
                <a:latin typeface="Arial"/>
                <a:ea typeface="Arial"/>
                <a:cs typeface="Arial"/>
                <a:sym typeface="Arial"/>
              </a:rPr>
              <a:t>responsibilities</a:t>
            </a:r>
            <a:endParaRPr sz="2000"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89ACFBF-90D6-8742-B798-22CEEF1CD4C2}"/>
              </a:ext>
            </a:extLst>
          </p:cNvPr>
          <p:cNvSpPr txBox="1"/>
          <p:nvPr/>
        </p:nvSpPr>
        <p:spPr>
          <a:xfrm>
            <a:off x="1307939" y="3602585"/>
            <a:ext cx="6493398" cy="738664"/>
          </a:xfrm>
          <a:prstGeom prst="rect">
            <a:avLst/>
          </a:prstGeom>
          <a:solidFill>
            <a:srgbClr val="A6F5E5"/>
          </a:solidFill>
        </p:spPr>
        <p:txBody>
          <a:bodyPr wrap="square" rtlCol="0">
            <a:spAutoFit/>
          </a:bodyPr>
          <a:lstStyle/>
          <a:p>
            <a:r>
              <a:rPr lang="en-US" dirty="0"/>
              <a:t>A pattern of fixed class structure (think UML class sub-diagram) and messaging that repeatedly pops up as a particularly elegant and useful programming idiom. </a:t>
            </a:r>
            <a:endParaRPr lang="en-US" sz="13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4"/>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rPr>
              <a:t>Visitor</a:t>
            </a:r>
            <a:r>
              <a:rPr lang="en" sz="3300" b="1" i="1">
                <a:solidFill>
                  <a:srgbClr val="0000FF"/>
                </a:solidFill>
                <a:latin typeface="Arial"/>
                <a:ea typeface="Arial"/>
                <a:cs typeface="Arial"/>
                <a:sym typeface="Arial"/>
              </a:rPr>
              <a:t> Pattern</a:t>
            </a:r>
            <a:endParaRPr sz="3300" b="1" i="1">
              <a:solidFill>
                <a:srgbClr val="0000FF"/>
              </a:solidFill>
              <a:latin typeface="Arial"/>
              <a:ea typeface="Arial"/>
              <a:cs typeface="Arial"/>
              <a:sym typeface="Arial"/>
            </a:endParaRPr>
          </a:p>
        </p:txBody>
      </p:sp>
      <p:pic>
        <p:nvPicPr>
          <p:cNvPr id="222" name="Google Shape;222;p34"/>
          <p:cNvPicPr preferRelativeResize="0"/>
          <p:nvPr/>
        </p:nvPicPr>
        <p:blipFill>
          <a:blip r:embed="rId3">
            <a:alphaModFix/>
          </a:blip>
          <a:stretch>
            <a:fillRect/>
          </a:stretch>
        </p:blipFill>
        <p:spPr>
          <a:xfrm>
            <a:off x="1709145" y="857731"/>
            <a:ext cx="3854672" cy="3428038"/>
          </a:xfrm>
          <a:prstGeom prst="rect">
            <a:avLst/>
          </a:prstGeom>
          <a:noFill/>
          <a:ln>
            <a:noFill/>
          </a:ln>
        </p:spPr>
      </p:pic>
    </p:spTree>
    <p:extLst>
      <p:ext uri="{BB962C8B-B14F-4D97-AF65-F5344CB8AC3E}">
        <p14:creationId xmlns:p14="http://schemas.microsoft.com/office/powerpoint/2010/main" val="354572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5"/>
          <p:cNvSpPr txBox="1">
            <a:spLocks noGrp="1"/>
          </p:cNvSpPr>
          <p:nvPr>
            <p:ph type="title" idx="4294967295"/>
          </p:nvPr>
        </p:nvSpPr>
        <p:spPr>
          <a:xfrm>
            <a:off x="549270" y="140448"/>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rPr>
              <a:t>Visitor </a:t>
            </a:r>
            <a:r>
              <a:rPr lang="en" sz="3300" b="1" i="1">
                <a:solidFill>
                  <a:srgbClr val="0000FF"/>
                </a:solidFill>
                <a:latin typeface="Arial"/>
                <a:ea typeface="Arial"/>
                <a:cs typeface="Arial"/>
                <a:sym typeface="Arial"/>
              </a:rPr>
              <a:t>Pattern - </a:t>
            </a:r>
            <a:r>
              <a:rPr lang="en" sz="3300" b="1" i="1">
                <a:solidFill>
                  <a:srgbClr val="0000FF"/>
                </a:solidFill>
              </a:rPr>
              <a:t>Summary</a:t>
            </a:r>
            <a:endParaRPr sz="3300" b="1" i="1">
              <a:solidFill>
                <a:srgbClr val="0000FF"/>
              </a:solidFill>
              <a:latin typeface="Arial"/>
              <a:ea typeface="Arial"/>
              <a:cs typeface="Arial"/>
              <a:sym typeface="Arial"/>
            </a:endParaRPr>
          </a:p>
        </p:txBody>
      </p:sp>
      <p:sp>
        <p:nvSpPr>
          <p:cNvPr id="228" name="Google Shape;228;p35"/>
          <p:cNvSpPr txBox="1">
            <a:spLocks noGrp="1"/>
          </p:cNvSpPr>
          <p:nvPr>
            <p:ph type="body" idx="4294967295"/>
          </p:nvPr>
        </p:nvSpPr>
        <p:spPr>
          <a:xfrm>
            <a:off x="591155" y="1128070"/>
            <a:ext cx="7961700" cy="3232800"/>
          </a:xfrm>
          <a:prstGeom prst="rect">
            <a:avLst/>
          </a:prstGeom>
        </p:spPr>
        <p:txBody>
          <a:bodyPr spcFirstLastPara="1" wrap="square" lIns="31425" tIns="31425" rIns="31425" bIns="31425" anchor="t" anchorCtr="0">
            <a:noAutofit/>
          </a:bodyPr>
          <a:lstStyle/>
          <a:p>
            <a:pPr marL="317500" marR="0" lvl="0" indent="-215900" algn="l" rtl="0">
              <a:lnSpc>
                <a:spcPct val="108035"/>
              </a:lnSpc>
              <a:spcBef>
                <a:spcPts val="700"/>
              </a:spcBef>
              <a:spcAft>
                <a:spcPts val="0"/>
              </a:spcAft>
              <a:buClr>
                <a:srgbClr val="000000"/>
              </a:buClr>
              <a:buSzPts val="2600"/>
              <a:buChar char="●"/>
            </a:pPr>
            <a:r>
              <a:rPr lang="en" sz="2600"/>
              <a:t>Consider the scenario where you are using a parser to extract methods calls in a file.  You get an </a:t>
            </a:r>
            <a:r>
              <a:rPr lang="en" sz="2600" b="1"/>
              <a:t>Abstract Syntax Tree</a:t>
            </a:r>
            <a:r>
              <a:rPr lang="en" sz="2600"/>
              <a:t>, but don’t want to manually walk entire tree and reason about structure.</a:t>
            </a:r>
            <a:endParaRPr sz="2600"/>
          </a:p>
          <a:p>
            <a:pPr marL="0" marR="0" lvl="0" indent="0" algn="l" rtl="0">
              <a:lnSpc>
                <a:spcPct val="108035"/>
              </a:lnSpc>
              <a:spcBef>
                <a:spcPts val="700"/>
              </a:spcBef>
              <a:spcAft>
                <a:spcPts val="0"/>
              </a:spcAft>
              <a:buNone/>
            </a:pPr>
            <a:endParaRPr sz="2600"/>
          </a:p>
          <a:p>
            <a:pPr marL="317500" marR="0" lvl="0" indent="-215900" algn="l" rtl="0">
              <a:lnSpc>
                <a:spcPct val="108035"/>
              </a:lnSpc>
              <a:spcBef>
                <a:spcPts val="700"/>
              </a:spcBef>
              <a:spcAft>
                <a:spcPts val="0"/>
              </a:spcAft>
              <a:buClr>
                <a:srgbClr val="000000"/>
              </a:buClr>
              <a:buSzPts val="2600"/>
              <a:buChar char="●"/>
            </a:pPr>
            <a:r>
              <a:rPr lang="en" sz="2600"/>
              <a:t>A Visitor would allow you to get a callback whenever a </a:t>
            </a:r>
            <a:r>
              <a:rPr lang="en" sz="2600" b="1"/>
              <a:t>MethodCall</a:t>
            </a:r>
            <a:r>
              <a:rPr lang="en" sz="2600"/>
              <a:t> node is visited, without knowing about anything else!</a:t>
            </a:r>
            <a:endParaRPr sz="2600"/>
          </a:p>
          <a:p>
            <a:pPr marL="0" marR="0" lvl="0" indent="0" algn="l" rtl="0">
              <a:lnSpc>
                <a:spcPct val="108035"/>
              </a:lnSpc>
              <a:spcBef>
                <a:spcPts val="700"/>
              </a:spcBef>
              <a:spcAft>
                <a:spcPts val="0"/>
              </a:spcAft>
              <a:buNone/>
            </a:pPr>
            <a:endParaRPr sz="2600"/>
          </a:p>
          <a:p>
            <a:pPr marL="0" marR="0" lvl="0" indent="0" algn="l" rtl="0">
              <a:lnSpc>
                <a:spcPct val="108035"/>
              </a:lnSpc>
              <a:spcBef>
                <a:spcPts val="700"/>
              </a:spcBef>
              <a:spcAft>
                <a:spcPts val="0"/>
              </a:spcAft>
              <a:buNone/>
            </a:pPr>
            <a:endParaRPr sz="2600"/>
          </a:p>
          <a:p>
            <a:pPr marL="0" marR="0" lvl="0" indent="0" algn="l" rtl="0">
              <a:lnSpc>
                <a:spcPct val="108035"/>
              </a:lnSpc>
              <a:spcBef>
                <a:spcPts val="700"/>
              </a:spcBef>
              <a:spcAft>
                <a:spcPts val="0"/>
              </a:spcAft>
              <a:buNone/>
            </a:pPr>
            <a:endParaRPr sz="2600"/>
          </a:p>
        </p:txBody>
      </p:sp>
    </p:spTree>
    <p:extLst>
      <p:ext uri="{BB962C8B-B14F-4D97-AF65-F5344CB8AC3E}">
        <p14:creationId xmlns:p14="http://schemas.microsoft.com/office/powerpoint/2010/main" val="230841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p:nvPr/>
        </p:nvSpPr>
        <p:spPr>
          <a:xfrm>
            <a:off x="0" y="0"/>
            <a:ext cx="3000000" cy="300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chemeClr val="dk1"/>
                </a:solidFill>
              </a:rPr>
              <a:t>Creation Patterns</a:t>
            </a:r>
            <a:endParaRPr sz="1050" b="1">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Abstract Factory</a:t>
            </a:r>
            <a:r>
              <a:rPr lang="en" sz="1050">
                <a:solidFill>
                  <a:schemeClr val="dk1"/>
                </a:solidFill>
              </a:rPr>
              <a:t>: Creates an instance of several families of classes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Builder</a:t>
            </a:r>
            <a:r>
              <a:rPr lang="en" sz="1050">
                <a:solidFill>
                  <a:schemeClr val="dk1"/>
                </a:solidFill>
              </a:rPr>
              <a:t>: Separates object construction from its representation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Factory Method</a:t>
            </a:r>
            <a:r>
              <a:rPr lang="en" sz="1050">
                <a:solidFill>
                  <a:schemeClr val="dk1"/>
                </a:solidFill>
              </a:rPr>
              <a:t>: Creates an instance of several derived classes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Object Pool</a:t>
            </a:r>
            <a:r>
              <a:rPr lang="en" sz="1050">
                <a:solidFill>
                  <a:schemeClr val="dk1"/>
                </a:solidFill>
              </a:rPr>
              <a:t>: Avoid expensive acquisition and release of resources by recycling objects that are no longer in use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Prototype</a:t>
            </a:r>
            <a:r>
              <a:rPr lang="en" sz="1050">
                <a:solidFill>
                  <a:schemeClr val="dk1"/>
                </a:solidFill>
              </a:rPr>
              <a:t>: A fully initialized instance to be copied or cloned</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Singleton</a:t>
            </a:r>
            <a:r>
              <a:rPr lang="en" sz="1050">
                <a:solidFill>
                  <a:schemeClr val="dk1"/>
                </a:solidFill>
              </a:rPr>
              <a:t> A class of which only a single instance can exist</a:t>
            </a:r>
            <a:endParaRPr sz="1050">
              <a:solidFill>
                <a:schemeClr val="dk1"/>
              </a:solidFill>
            </a:endParaRPr>
          </a:p>
        </p:txBody>
      </p:sp>
      <p:sp>
        <p:nvSpPr>
          <p:cNvPr id="292" name="Google Shape;292;p44"/>
          <p:cNvSpPr txBox="1"/>
          <p:nvPr/>
        </p:nvSpPr>
        <p:spPr>
          <a:xfrm>
            <a:off x="3072000" y="685425"/>
            <a:ext cx="2916900" cy="3612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b="1">
                <a:solidFill>
                  <a:schemeClr val="dk1"/>
                </a:solidFill>
              </a:rPr>
              <a:t>Structural Patterns</a:t>
            </a:r>
            <a:endParaRPr sz="10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en" sz="1050" b="1">
                <a:solidFill>
                  <a:schemeClr val="dk1"/>
                </a:solidFill>
              </a:rPr>
              <a:t>Adapter</a:t>
            </a:r>
            <a:r>
              <a:rPr lang="en" sz="1050">
                <a:solidFill>
                  <a:schemeClr val="dk1"/>
                </a:solidFill>
              </a:rPr>
              <a:t>: Match interfaces of different classes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Bridge</a:t>
            </a:r>
            <a:r>
              <a:rPr lang="en" sz="1050">
                <a:solidFill>
                  <a:schemeClr val="dk1"/>
                </a:solidFill>
              </a:rPr>
              <a:t>: Separates an object’s interface from its implementation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Composite</a:t>
            </a:r>
            <a:r>
              <a:rPr lang="en" sz="1050">
                <a:solidFill>
                  <a:schemeClr val="dk1"/>
                </a:solidFill>
              </a:rPr>
              <a:t>: A tree structure of simple and composite objects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Decorator</a:t>
            </a:r>
            <a:r>
              <a:rPr lang="en" sz="1050">
                <a:solidFill>
                  <a:schemeClr val="dk1"/>
                </a:solidFill>
              </a:rPr>
              <a:t>: Add responsibilities to objects dynamically</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Facade</a:t>
            </a:r>
            <a:r>
              <a:rPr lang="en" sz="1050">
                <a:solidFill>
                  <a:schemeClr val="dk1"/>
                </a:solidFill>
              </a:rPr>
              <a:t>: A single class that represents an entire subsystem</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Flyweight</a:t>
            </a:r>
            <a:r>
              <a:rPr lang="en" sz="1050">
                <a:solidFill>
                  <a:schemeClr val="dk1"/>
                </a:solidFill>
              </a:rPr>
              <a:t>: A fine-grained instance used for efficient sharing</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Private Class Data</a:t>
            </a:r>
            <a:r>
              <a:rPr lang="en" sz="1050">
                <a:solidFill>
                  <a:schemeClr val="dk1"/>
                </a:solidFill>
              </a:rPr>
              <a:t>: Restricts accessor/mutator access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Proxy</a:t>
            </a:r>
            <a:r>
              <a:rPr lang="en" sz="1050">
                <a:solidFill>
                  <a:schemeClr val="dk1"/>
                </a:solidFill>
              </a:rPr>
              <a:t>: An object representing another object</a:t>
            </a:r>
            <a:endParaRPr sz="1050">
              <a:solidFill>
                <a:schemeClr val="dk1"/>
              </a:solidFill>
            </a:endParaRPr>
          </a:p>
        </p:txBody>
      </p:sp>
      <p:sp>
        <p:nvSpPr>
          <p:cNvPr id="293" name="Google Shape;293;p44"/>
          <p:cNvSpPr txBox="1"/>
          <p:nvPr/>
        </p:nvSpPr>
        <p:spPr>
          <a:xfrm>
            <a:off x="6072000" y="74100"/>
            <a:ext cx="3000000" cy="4995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b="1">
                <a:solidFill>
                  <a:schemeClr val="dk1"/>
                </a:solidFill>
              </a:rPr>
              <a:t>Behavioral Patterns</a:t>
            </a:r>
            <a:endParaRPr sz="1050" b="1">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Chain of responsibility</a:t>
            </a:r>
            <a:r>
              <a:rPr lang="en" sz="1050">
                <a:solidFill>
                  <a:schemeClr val="dk1"/>
                </a:solidFill>
              </a:rPr>
              <a:t>: A way of passing a request between a chain of objects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Command</a:t>
            </a:r>
            <a:r>
              <a:rPr lang="en" sz="1050">
                <a:solidFill>
                  <a:schemeClr val="dk1"/>
                </a:solidFill>
              </a:rPr>
              <a:t>: Encapsulate a command request as an object</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Interpreter</a:t>
            </a:r>
            <a:r>
              <a:rPr lang="en" sz="1050">
                <a:solidFill>
                  <a:schemeClr val="dk1"/>
                </a:solidFill>
              </a:rPr>
              <a:t>: A way to include language elements in a program</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Iterator</a:t>
            </a:r>
            <a:r>
              <a:rPr lang="en" sz="1050">
                <a:solidFill>
                  <a:schemeClr val="dk1"/>
                </a:solidFill>
              </a:rPr>
              <a:t>: Sequentially access the elements of a collection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Mediator</a:t>
            </a:r>
            <a:r>
              <a:rPr lang="en" sz="1050">
                <a:solidFill>
                  <a:schemeClr val="dk1"/>
                </a:solidFill>
              </a:rPr>
              <a:t>: Defines simplified communication between classes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Memento</a:t>
            </a:r>
            <a:r>
              <a:rPr lang="en" sz="1050">
                <a:solidFill>
                  <a:schemeClr val="dk1"/>
                </a:solidFill>
              </a:rPr>
              <a:t>: Capture and restore an object's internal state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Null Object</a:t>
            </a:r>
            <a:r>
              <a:rPr lang="en" sz="1050">
                <a:solidFill>
                  <a:schemeClr val="dk1"/>
                </a:solidFill>
              </a:rPr>
              <a:t>: Designed to act as a default value of an object</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Observer</a:t>
            </a:r>
            <a:r>
              <a:rPr lang="en" sz="1050">
                <a:solidFill>
                  <a:schemeClr val="dk1"/>
                </a:solidFill>
              </a:rPr>
              <a:t>: A way of notifying change to a number of classes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State</a:t>
            </a:r>
            <a:r>
              <a:rPr lang="en" sz="1050">
                <a:solidFill>
                  <a:schemeClr val="dk1"/>
                </a:solidFill>
              </a:rPr>
              <a:t>: Alter an object's behavior when its state changes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Strategy</a:t>
            </a:r>
            <a:r>
              <a:rPr lang="en" sz="1050">
                <a:solidFill>
                  <a:schemeClr val="dk1"/>
                </a:solidFill>
              </a:rPr>
              <a:t>: Encapsulates an algorithm inside a class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Template method</a:t>
            </a:r>
            <a:r>
              <a:rPr lang="en" sz="1050">
                <a:solidFill>
                  <a:schemeClr val="dk1"/>
                </a:solidFill>
              </a:rPr>
              <a:t>: Defer the exact steps of an algorithm to a subclass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rPr>
              <a:t>Visitor</a:t>
            </a:r>
            <a:r>
              <a:rPr lang="en" sz="1050">
                <a:solidFill>
                  <a:schemeClr val="dk1"/>
                </a:solidFill>
              </a:rPr>
              <a:t>: Defines a new operation to a class without change</a:t>
            </a:r>
            <a:endParaRPr sz="10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Why Design Patterns?</a:t>
            </a:r>
            <a:endParaRPr sz="3300" b="1" i="1">
              <a:solidFill>
                <a:srgbClr val="0000FF"/>
              </a:solidFill>
              <a:latin typeface="Arial"/>
              <a:ea typeface="Arial"/>
              <a:cs typeface="Arial"/>
              <a:sym typeface="Arial"/>
            </a:endParaRPr>
          </a:p>
        </p:txBody>
      </p:sp>
      <p:sp>
        <p:nvSpPr>
          <p:cNvPr id="164" name="Google Shape;164;p26"/>
          <p:cNvSpPr txBox="1">
            <a:spLocks noGrp="1"/>
          </p:cNvSpPr>
          <p:nvPr>
            <p:ph type="body" idx="4294967295"/>
          </p:nvPr>
        </p:nvSpPr>
        <p:spPr>
          <a:xfrm>
            <a:off x="549280" y="801690"/>
            <a:ext cx="8190300" cy="34113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dirty="0">
                <a:solidFill>
                  <a:srgbClr val="000000"/>
                </a:solidFill>
                <a:latin typeface="Arial"/>
                <a:ea typeface="Arial"/>
                <a:cs typeface="Arial"/>
                <a:sym typeface="Arial"/>
              </a:rPr>
              <a:t>Experienced designers</a:t>
            </a:r>
            <a:endParaRPr sz="2200" b="1" dirty="0">
              <a:solidFill>
                <a:srgbClr val="000000"/>
              </a:solidFill>
              <a:latin typeface="Arial"/>
              <a:ea typeface="Arial"/>
              <a:cs typeface="Arial"/>
              <a:sym typeface="Arial"/>
            </a:endParaRPr>
          </a:p>
          <a:p>
            <a:pPr marL="635000" marR="0" lvl="1" indent="-158750" algn="l" rtl="0">
              <a:lnSpc>
                <a:spcPct val="108333"/>
              </a:lnSpc>
              <a:spcBef>
                <a:spcPts val="1600"/>
              </a:spcBef>
              <a:spcAft>
                <a:spcPts val="0"/>
              </a:spcAft>
              <a:buClr>
                <a:srgbClr val="0066CC"/>
              </a:buClr>
              <a:buSzPts val="1700"/>
              <a:buChar char="○"/>
            </a:pPr>
            <a:r>
              <a:rPr lang="en" sz="1700" b="1" dirty="0">
                <a:solidFill>
                  <a:srgbClr val="0066CC"/>
                </a:solidFill>
                <a:latin typeface="Arial"/>
                <a:ea typeface="Arial"/>
                <a:cs typeface="Arial"/>
                <a:sym typeface="Arial"/>
              </a:rPr>
              <a:t>Apply a working “handbook” of approaches</a:t>
            </a:r>
            <a:endParaRPr sz="1700" b="1" dirty="0">
              <a:solidFill>
                <a:srgbClr val="0066CC"/>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700" b="1" dirty="0">
                <a:solidFill>
                  <a:srgbClr val="0066CC"/>
                </a:solidFill>
                <a:latin typeface="Arial"/>
                <a:ea typeface="Arial"/>
                <a:cs typeface="Arial"/>
                <a:sym typeface="Arial"/>
              </a:rPr>
              <a:t>Based on implementations of many systems</a:t>
            </a:r>
            <a:endParaRPr sz="1700" b="1" dirty="0">
              <a:solidFill>
                <a:srgbClr val="0066CC"/>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700" b="1" dirty="0">
                <a:solidFill>
                  <a:srgbClr val="0066CC"/>
                </a:solidFill>
                <a:latin typeface="Arial"/>
                <a:ea typeface="Arial"/>
                <a:cs typeface="Arial"/>
                <a:sym typeface="Arial"/>
              </a:rPr>
              <a:t>Useful for them</a:t>
            </a:r>
            <a:endParaRPr sz="1700" b="1" dirty="0">
              <a:solidFill>
                <a:srgbClr val="0066CC"/>
              </a:solidFill>
              <a:latin typeface="Arial"/>
              <a:ea typeface="Arial"/>
              <a:cs typeface="Arial"/>
              <a:sym typeface="Arial"/>
            </a:endParaRPr>
          </a:p>
          <a:p>
            <a:pPr marL="0" lvl="0" indent="0" algn="l" rtl="0">
              <a:lnSpc>
                <a:spcPct val="100000"/>
              </a:lnSpc>
              <a:spcBef>
                <a:spcPts val="0"/>
              </a:spcBef>
              <a:spcAft>
                <a:spcPts val="0"/>
              </a:spcAft>
              <a:buNone/>
            </a:pPr>
            <a:r>
              <a:rPr lang="en" sz="2200" b="1" dirty="0">
                <a:solidFill>
                  <a:srgbClr val="000000"/>
                </a:solidFill>
                <a:latin typeface="Arial"/>
                <a:ea typeface="Arial"/>
                <a:cs typeface="Arial"/>
                <a:sym typeface="Arial"/>
              </a:rPr>
              <a:t>Patterns capture and pass on the knowledge of these experienced designers</a:t>
            </a:r>
            <a:endParaRPr sz="2200" b="1" dirty="0">
              <a:solidFill>
                <a:srgbClr val="000000"/>
              </a:solidFill>
              <a:latin typeface="Arial"/>
              <a:ea typeface="Arial"/>
              <a:cs typeface="Arial"/>
              <a:sym typeface="Arial"/>
            </a:endParaRPr>
          </a:p>
          <a:p>
            <a:pPr marL="635000" marR="0" lvl="1" indent="-158750" algn="l" rtl="0">
              <a:lnSpc>
                <a:spcPct val="108333"/>
              </a:lnSpc>
              <a:spcBef>
                <a:spcPts val="1600"/>
              </a:spcBef>
              <a:spcAft>
                <a:spcPts val="0"/>
              </a:spcAft>
              <a:buClr>
                <a:srgbClr val="0066CC"/>
              </a:buClr>
              <a:buSzPts val="1700"/>
              <a:buChar char="○"/>
            </a:pPr>
            <a:r>
              <a:rPr lang="en" sz="1700" b="1" dirty="0">
                <a:solidFill>
                  <a:srgbClr val="0066CC"/>
                </a:solidFill>
                <a:latin typeface="Arial"/>
                <a:ea typeface="Arial"/>
                <a:cs typeface="Arial"/>
                <a:sym typeface="Arial"/>
              </a:rPr>
              <a:t>Useful for the in-experienced</a:t>
            </a:r>
            <a:endParaRPr sz="1700" b="1" dirty="0">
              <a:solidFill>
                <a:srgbClr val="0066CC"/>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700" b="1" dirty="0">
                <a:solidFill>
                  <a:srgbClr val="0066CC"/>
                </a:solidFill>
                <a:latin typeface="Arial"/>
                <a:ea typeface="Arial"/>
                <a:cs typeface="Arial"/>
                <a:sym typeface="Arial"/>
              </a:rPr>
              <a:t>Also a language for communicating design</a:t>
            </a:r>
            <a:endParaRPr sz="1700" b="1" dirty="0">
              <a:solidFill>
                <a:srgbClr val="0066CC"/>
              </a:solidFill>
              <a:latin typeface="Arial"/>
              <a:ea typeface="Arial"/>
              <a:cs typeface="Arial"/>
              <a:sym typeface="Arial"/>
            </a:endParaRPr>
          </a:p>
          <a:p>
            <a:pPr marL="0" lvl="0" indent="0" algn="l" rtl="0">
              <a:lnSpc>
                <a:spcPct val="100000"/>
              </a:lnSpc>
              <a:spcBef>
                <a:spcPts val="0"/>
              </a:spcBef>
              <a:spcAft>
                <a:spcPts val="1600"/>
              </a:spcAft>
              <a:buNone/>
            </a:pPr>
            <a:r>
              <a:rPr lang="en" sz="2200" b="1" dirty="0">
                <a:solidFill>
                  <a:srgbClr val="000000"/>
                </a:solidFill>
                <a:latin typeface="Arial"/>
                <a:ea typeface="Arial"/>
                <a:cs typeface="Arial"/>
                <a:sym typeface="Arial"/>
              </a:rPr>
              <a:t>Software patterns are a first step toward a design handbook for software engineering</a:t>
            </a:r>
            <a:endParaRPr sz="22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7"/>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Design Patterns</a:t>
            </a:r>
            <a:endParaRPr sz="3300" b="1" i="1">
              <a:solidFill>
                <a:srgbClr val="0000FF"/>
              </a:solidFill>
              <a:latin typeface="Arial"/>
              <a:ea typeface="Arial"/>
              <a:cs typeface="Arial"/>
              <a:sym typeface="Arial"/>
            </a:endParaRPr>
          </a:p>
        </p:txBody>
      </p:sp>
      <p:sp>
        <p:nvSpPr>
          <p:cNvPr id="170" name="Google Shape;170;p27"/>
          <p:cNvSpPr txBox="1">
            <a:spLocks noGrp="1"/>
          </p:cNvSpPr>
          <p:nvPr>
            <p:ph type="body" idx="4294967295"/>
          </p:nvPr>
        </p:nvSpPr>
        <p:spPr>
          <a:xfrm>
            <a:off x="670545" y="1077815"/>
            <a:ext cx="7580400" cy="33543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dirty="0">
                <a:solidFill>
                  <a:srgbClr val="000000"/>
                </a:solidFill>
                <a:latin typeface="Arial"/>
                <a:ea typeface="Arial"/>
                <a:cs typeface="Arial"/>
                <a:sym typeface="Arial"/>
              </a:rPr>
              <a:t>“Gang of Four” book</a:t>
            </a:r>
            <a:br>
              <a:rPr lang="en" sz="2200" dirty="0">
                <a:solidFill>
                  <a:srgbClr val="000000"/>
                </a:solidFill>
                <a:latin typeface="Arial"/>
                <a:ea typeface="Arial"/>
                <a:cs typeface="Arial"/>
                <a:sym typeface="Arial"/>
              </a:rPr>
            </a:br>
            <a:r>
              <a:rPr lang="en" sz="2200" b="1" dirty="0">
                <a:solidFill>
                  <a:srgbClr val="000000"/>
                </a:solidFill>
                <a:latin typeface="Arial"/>
                <a:ea typeface="Arial"/>
                <a:cs typeface="Arial"/>
                <a:sym typeface="Arial"/>
              </a:rPr>
              <a:t>Written in 1995 . . . a classic</a:t>
            </a:r>
            <a:endParaRPr sz="2200" b="1" dirty="0">
              <a:solidFill>
                <a:srgbClr val="000000"/>
              </a:solidFill>
              <a:latin typeface="Arial"/>
              <a:ea typeface="Arial"/>
              <a:cs typeface="Arial"/>
              <a:sym typeface="Arial"/>
            </a:endParaRPr>
          </a:p>
          <a:p>
            <a:pPr marL="457200" lvl="1" indent="0">
              <a:lnSpc>
                <a:spcPct val="100000"/>
              </a:lnSpc>
              <a:buNone/>
            </a:pPr>
            <a:r>
              <a:rPr lang="en" dirty="0">
                <a:solidFill>
                  <a:srgbClr val="000000"/>
                </a:solidFill>
                <a:latin typeface="Arial"/>
                <a:ea typeface="Arial"/>
                <a:cs typeface="Arial"/>
                <a:sym typeface="Arial"/>
              </a:rPr>
              <a:t>23 design patterns</a:t>
            </a:r>
          </a:p>
          <a:p>
            <a:pPr marL="457200" lvl="1" indent="0">
              <a:lnSpc>
                <a:spcPct val="100000"/>
              </a:lnSpc>
              <a:buNone/>
            </a:pPr>
            <a:r>
              <a:rPr lang="en" dirty="0">
                <a:solidFill>
                  <a:srgbClr val="000000"/>
                </a:solidFill>
                <a:latin typeface="Arial"/>
                <a:ea typeface="Arial"/>
                <a:cs typeface="Arial"/>
                <a:sym typeface="Arial"/>
              </a:rPr>
              <a:t>There are hundreds of patterns in the literature</a:t>
            </a:r>
            <a:br>
              <a:rPr lang="en" dirty="0">
                <a:solidFill>
                  <a:srgbClr val="000000"/>
                </a:solidFill>
                <a:latin typeface="Arial"/>
                <a:ea typeface="Arial"/>
                <a:cs typeface="Arial"/>
                <a:sym typeface="Arial"/>
              </a:rPr>
            </a:br>
            <a:endParaRPr lang="en-US" dirty="0">
              <a:solidFill>
                <a:srgbClr val="000000"/>
              </a:solidFill>
            </a:endParaRPr>
          </a:p>
          <a:p>
            <a:pPr marL="0" indent="0">
              <a:lnSpc>
                <a:spcPct val="100000"/>
              </a:lnSpc>
              <a:buNone/>
            </a:pPr>
            <a:endParaRPr lang="en-US" sz="2200" b="1" dirty="0">
              <a:solidFill>
                <a:srgbClr val="000000"/>
              </a:solidFill>
            </a:endParaRPr>
          </a:p>
          <a:p>
            <a:pPr marL="0" indent="0">
              <a:lnSpc>
                <a:spcPct val="100000"/>
              </a:lnSpc>
              <a:buNone/>
            </a:pPr>
            <a:endParaRPr lang="en-US" sz="2200" b="1" dirty="0">
              <a:solidFill>
                <a:srgbClr val="000000"/>
              </a:solidFill>
            </a:endParaRPr>
          </a:p>
          <a:p>
            <a:pPr marL="0" indent="0">
              <a:lnSpc>
                <a:spcPct val="100000"/>
              </a:lnSpc>
              <a:buNone/>
            </a:pPr>
            <a:r>
              <a:rPr lang="en-US" sz="1600" b="1" dirty="0">
                <a:solidFill>
                  <a:srgbClr val="000000"/>
                </a:solidFill>
              </a:rPr>
              <a:t>*The Refactoring.guru design patterns webpage with examples: </a:t>
            </a:r>
            <a:r>
              <a:rPr lang="en-US" sz="1400" dirty="0">
                <a:hlinkClick r:id="rId4"/>
              </a:rPr>
              <a:t>https://refactoring.guru/design-patterns/catalog</a:t>
            </a:r>
            <a:r>
              <a:rPr lang="en-US" sz="1400" dirty="0"/>
              <a:t> </a:t>
            </a:r>
            <a:endParaRPr lang="en-US" sz="1600" dirty="0">
              <a:solidFill>
                <a:srgbClr val="000000"/>
              </a:solidFill>
              <a:latin typeface="Arial"/>
              <a:ea typeface="Arial"/>
              <a:cs typeface="Arial"/>
              <a:sym typeface="Arial"/>
            </a:endParaRPr>
          </a:p>
        </p:txBody>
      </p:sp>
      <p:pic>
        <p:nvPicPr>
          <p:cNvPr id="171" name="Google Shape;171;p27"/>
          <p:cNvPicPr preferRelativeResize="0"/>
          <p:nvPr/>
        </p:nvPicPr>
        <p:blipFill>
          <a:blip r:embed="rId5">
            <a:alphaModFix/>
          </a:blip>
          <a:stretch>
            <a:fillRect/>
          </a:stretch>
        </p:blipFill>
        <p:spPr>
          <a:xfrm>
            <a:off x="5857875" y="0"/>
            <a:ext cx="2243127" cy="2757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5F13-2BE8-9D42-92DF-1B77280B0DA6}"/>
              </a:ext>
            </a:extLst>
          </p:cNvPr>
          <p:cNvSpPr>
            <a:spLocks noGrp="1"/>
          </p:cNvSpPr>
          <p:nvPr>
            <p:ph type="title"/>
          </p:nvPr>
        </p:nvSpPr>
        <p:spPr/>
        <p:txBody>
          <a:bodyPr/>
          <a:lstStyle/>
          <a:p>
            <a:r>
              <a:rPr lang="en-US" b="1" dirty="0"/>
              <a:t>Separation of concerns and design patterns</a:t>
            </a:r>
            <a:br>
              <a:rPr lang="en-US" b="1" dirty="0"/>
            </a:br>
            <a:endParaRPr lang="en-US" dirty="0"/>
          </a:p>
        </p:txBody>
      </p:sp>
      <p:sp>
        <p:nvSpPr>
          <p:cNvPr id="3" name="Text Placeholder 2">
            <a:extLst>
              <a:ext uri="{FF2B5EF4-FFF2-40B4-BE49-F238E27FC236}">
                <a16:creationId xmlns:a16="http://schemas.microsoft.com/office/drawing/2014/main" id="{6707E668-CA37-AA42-B494-D4907C4BCAE1}"/>
              </a:ext>
            </a:extLst>
          </p:cNvPr>
          <p:cNvSpPr>
            <a:spLocks noGrp="1"/>
          </p:cNvSpPr>
          <p:nvPr>
            <p:ph type="body" idx="1"/>
          </p:nvPr>
        </p:nvSpPr>
        <p:spPr/>
        <p:txBody>
          <a:bodyPr/>
          <a:lstStyle/>
          <a:p>
            <a:r>
              <a:rPr lang="en-US" dirty="0">
                <a:solidFill>
                  <a:schemeClr val="tx1"/>
                </a:solidFill>
              </a:rPr>
              <a:t>A primary focus of good design is our well-known friend, </a:t>
            </a:r>
            <a:r>
              <a:rPr lang="en-US" i="1" dirty="0">
                <a:solidFill>
                  <a:schemeClr val="tx1"/>
                </a:solidFill>
              </a:rPr>
              <a:t>separation of concerns</a:t>
            </a:r>
            <a:r>
              <a:rPr lang="en-US" dirty="0">
                <a:solidFill>
                  <a:schemeClr val="tx1"/>
                </a:solidFill>
              </a:rPr>
              <a:t> </a:t>
            </a:r>
          </a:p>
          <a:p>
            <a:pPr lvl="1">
              <a:spcBef>
                <a:spcPts val="0"/>
              </a:spcBef>
            </a:pPr>
            <a:r>
              <a:rPr lang="en-US" dirty="0">
                <a:solidFill>
                  <a:schemeClr val="tx1"/>
                </a:solidFill>
              </a:rPr>
              <a:t>In good code, every class / method should have a distinct focus of responsibility</a:t>
            </a:r>
          </a:p>
          <a:p>
            <a:pPr lvl="1">
              <a:spcBef>
                <a:spcPts val="0"/>
              </a:spcBef>
            </a:pPr>
            <a:r>
              <a:rPr lang="en-US" dirty="0">
                <a:solidFill>
                  <a:schemeClr val="tx1"/>
                </a:solidFill>
              </a:rPr>
              <a:t>Separate each different concern into a different class or method.</a:t>
            </a:r>
          </a:p>
          <a:p>
            <a:r>
              <a:rPr lang="en-US" dirty="0">
                <a:solidFill>
                  <a:schemeClr val="tx1"/>
                </a:solidFill>
              </a:rPr>
              <a:t>Many design patterns have as their goal an improved separation of concerns.</a:t>
            </a:r>
          </a:p>
          <a:p>
            <a:endParaRPr lang="en-US" dirty="0">
              <a:solidFill>
                <a:schemeClr val="tx1"/>
              </a:solidFill>
            </a:endParaRPr>
          </a:p>
          <a:p>
            <a:r>
              <a:rPr lang="en-US" dirty="0">
                <a:solidFill>
                  <a:schemeClr val="tx1"/>
                </a:solidFill>
              </a:rPr>
              <a:t>Common low-level techniques in the design patterns that help with separation of concerns </a:t>
            </a:r>
          </a:p>
          <a:p>
            <a:pPr lvl="1">
              <a:spcBef>
                <a:spcPts val="0"/>
              </a:spcBef>
            </a:pPr>
            <a:r>
              <a:rPr lang="en-US" b="1" dirty="0">
                <a:solidFill>
                  <a:srgbClr val="1F209A"/>
                </a:solidFill>
              </a:rPr>
              <a:t>Delegate</a:t>
            </a:r>
            <a:r>
              <a:rPr lang="en-US" dirty="0">
                <a:solidFill>
                  <a:schemeClr val="tx1"/>
                </a:solidFill>
              </a:rPr>
              <a:t> (forward) some messages to other objects </a:t>
            </a:r>
          </a:p>
          <a:p>
            <a:pPr lvl="1">
              <a:spcBef>
                <a:spcPts val="0"/>
              </a:spcBef>
            </a:pPr>
            <a:r>
              <a:rPr lang="en-US" b="1" dirty="0">
                <a:solidFill>
                  <a:srgbClr val="1F209A"/>
                </a:solidFill>
              </a:rPr>
              <a:t>Replace switch </a:t>
            </a:r>
            <a:r>
              <a:rPr lang="en-US" dirty="0">
                <a:solidFill>
                  <a:schemeClr val="tx1"/>
                </a:solidFill>
              </a:rPr>
              <a:t>with inheritance and dynamic dispatch (we saw this in refactoring) </a:t>
            </a:r>
          </a:p>
          <a:p>
            <a:pPr lvl="1">
              <a:spcBef>
                <a:spcPts val="0"/>
              </a:spcBef>
            </a:pPr>
            <a:r>
              <a:rPr lang="en-US" b="1" dirty="0">
                <a:solidFill>
                  <a:srgbClr val="1F209A"/>
                </a:solidFill>
              </a:rPr>
              <a:t>Reify </a:t>
            </a:r>
            <a:r>
              <a:rPr lang="en-US" dirty="0">
                <a:solidFill>
                  <a:schemeClr val="tx1"/>
                </a:solidFill>
              </a:rPr>
              <a:t>an action/method (a verb) as an object (a noun) to manipulate it in new ways. </a:t>
            </a:r>
          </a:p>
        </p:txBody>
      </p:sp>
    </p:spTree>
    <p:extLst>
      <p:ext uri="{BB962C8B-B14F-4D97-AF65-F5344CB8AC3E}">
        <p14:creationId xmlns:p14="http://schemas.microsoft.com/office/powerpoint/2010/main" val="1718429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idx="4294967295"/>
          </p:nvPr>
        </p:nvSpPr>
        <p:spPr>
          <a:xfrm>
            <a:off x="549270" y="238123"/>
            <a:ext cx="8114100" cy="8397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Pattern Families</a:t>
            </a:r>
            <a:endParaRPr sz="3300" b="1" i="1">
              <a:solidFill>
                <a:srgbClr val="0000FF"/>
              </a:solidFill>
              <a:latin typeface="Arial"/>
              <a:ea typeface="Arial"/>
              <a:cs typeface="Arial"/>
              <a:sym typeface="Arial"/>
            </a:endParaRPr>
          </a:p>
        </p:txBody>
      </p:sp>
      <p:sp>
        <p:nvSpPr>
          <p:cNvPr id="177" name="Google Shape;177;p28"/>
          <p:cNvSpPr txBox="1">
            <a:spLocks noGrp="1"/>
          </p:cNvSpPr>
          <p:nvPr>
            <p:ph type="body" idx="4294967295"/>
          </p:nvPr>
        </p:nvSpPr>
        <p:spPr>
          <a:xfrm>
            <a:off x="930263" y="1291815"/>
            <a:ext cx="7809300" cy="3232800"/>
          </a:xfrm>
          <a:prstGeom prst="rect">
            <a:avLst/>
          </a:prstGeom>
        </p:spPr>
        <p:txBody>
          <a:bodyPr spcFirstLastPara="1" wrap="square" lIns="31425" tIns="31425" rIns="31425" bIns="31425" anchor="t" anchorCtr="0">
            <a:noAutofit/>
          </a:bodyPr>
          <a:lstStyle/>
          <a:p>
            <a:pPr marL="0" lvl="0" indent="0" algn="l" rtl="0">
              <a:lnSpc>
                <a:spcPct val="100000"/>
              </a:lnSpc>
              <a:spcBef>
                <a:spcPts val="0"/>
              </a:spcBef>
              <a:spcAft>
                <a:spcPts val="0"/>
              </a:spcAft>
              <a:buNone/>
            </a:pPr>
            <a:r>
              <a:rPr lang="en" sz="2200" b="1" dirty="0">
                <a:solidFill>
                  <a:srgbClr val="000000"/>
                </a:solidFill>
                <a:latin typeface="Arial"/>
                <a:ea typeface="Arial"/>
                <a:cs typeface="Arial"/>
                <a:sym typeface="Arial"/>
              </a:rPr>
              <a:t>Creational </a:t>
            </a:r>
            <a:br>
              <a:rPr lang="en" sz="2200" dirty="0">
                <a:solidFill>
                  <a:srgbClr val="000000"/>
                </a:solidFill>
                <a:latin typeface="Arial"/>
                <a:ea typeface="Arial"/>
                <a:cs typeface="Arial"/>
                <a:sym typeface="Arial"/>
              </a:rPr>
            </a:br>
            <a:r>
              <a:rPr lang="en" sz="1600" b="1" dirty="0">
                <a:solidFill>
                  <a:srgbClr val="0066CC"/>
                </a:solidFill>
                <a:latin typeface="Arial"/>
                <a:ea typeface="Arial"/>
                <a:cs typeface="Arial"/>
                <a:sym typeface="Arial"/>
              </a:rPr>
              <a:t>Concerned with object construction (i.e. the process of object creation)</a:t>
            </a:r>
            <a:endParaRPr sz="1600" b="1" dirty="0">
              <a:solidFill>
                <a:srgbClr val="0066CC"/>
              </a:solidFill>
              <a:latin typeface="Arial"/>
              <a:ea typeface="Arial"/>
              <a:cs typeface="Arial"/>
              <a:sym typeface="Arial"/>
            </a:endParaRPr>
          </a:p>
          <a:p>
            <a:pPr marL="0" lvl="0" indent="0">
              <a:lnSpc>
                <a:spcPct val="100000"/>
              </a:lnSpc>
              <a:spcBef>
                <a:spcPts val="1600"/>
              </a:spcBef>
              <a:buNone/>
            </a:pPr>
            <a:br>
              <a:rPr lang="en" sz="1600" b="1" dirty="0">
                <a:solidFill>
                  <a:srgbClr val="0066CC"/>
                </a:solidFill>
                <a:latin typeface="Arial"/>
                <a:ea typeface="Arial"/>
                <a:cs typeface="Arial"/>
                <a:sym typeface="Arial"/>
              </a:rPr>
            </a:br>
            <a:r>
              <a:rPr lang="en" sz="2200" b="1" dirty="0">
                <a:solidFill>
                  <a:srgbClr val="000000"/>
                </a:solidFill>
                <a:latin typeface="Arial"/>
                <a:ea typeface="Arial"/>
                <a:cs typeface="Arial"/>
                <a:sym typeface="Arial"/>
              </a:rPr>
              <a:t>Structural</a:t>
            </a:r>
            <a:br>
              <a:rPr lang="en" sz="2200" dirty="0">
                <a:solidFill>
                  <a:srgbClr val="000000"/>
                </a:solidFill>
                <a:latin typeface="Arial"/>
                <a:ea typeface="Arial"/>
                <a:cs typeface="Arial"/>
                <a:sym typeface="Arial"/>
              </a:rPr>
            </a:br>
            <a:r>
              <a:rPr lang="en" sz="1600" b="1" dirty="0">
                <a:solidFill>
                  <a:srgbClr val="0066CC"/>
                </a:solidFill>
                <a:latin typeface="Arial"/>
                <a:ea typeface="Arial"/>
                <a:cs typeface="Arial"/>
                <a:sym typeface="Arial"/>
              </a:rPr>
              <a:t>Controlling the heap layout (i.e.</a:t>
            </a:r>
            <a:r>
              <a:rPr lang="en" sz="1600" b="1" dirty="0">
                <a:solidFill>
                  <a:srgbClr val="0066CC"/>
                </a:solidFill>
              </a:rPr>
              <a:t> the composition of classes or objects)</a:t>
            </a:r>
            <a:endParaRPr sz="1600" b="1" dirty="0">
              <a:solidFill>
                <a:srgbClr val="0066CC"/>
              </a:solidFill>
              <a:latin typeface="Arial"/>
              <a:ea typeface="Arial"/>
              <a:cs typeface="Arial"/>
              <a:sym typeface="Arial"/>
            </a:endParaRPr>
          </a:p>
          <a:p>
            <a:pPr marL="0" lvl="0" indent="0" algn="l" rtl="0">
              <a:lnSpc>
                <a:spcPct val="100000"/>
              </a:lnSpc>
              <a:spcBef>
                <a:spcPts val="1600"/>
              </a:spcBef>
              <a:spcAft>
                <a:spcPts val="1600"/>
              </a:spcAft>
              <a:buNone/>
            </a:pPr>
            <a:br>
              <a:rPr lang="en" sz="1600" b="1" dirty="0">
                <a:solidFill>
                  <a:srgbClr val="0066CC"/>
                </a:solidFill>
                <a:latin typeface="Arial"/>
                <a:ea typeface="Arial"/>
                <a:cs typeface="Arial"/>
                <a:sym typeface="Arial"/>
              </a:rPr>
            </a:br>
            <a:r>
              <a:rPr lang="en" sz="2200" b="1" dirty="0">
                <a:solidFill>
                  <a:srgbClr val="000000"/>
                </a:solidFill>
                <a:latin typeface="Arial"/>
                <a:ea typeface="Arial"/>
                <a:cs typeface="Arial"/>
                <a:sym typeface="Arial"/>
              </a:rPr>
              <a:t>Behavioral</a:t>
            </a:r>
            <a:br>
              <a:rPr lang="en" sz="2200" dirty="0">
                <a:solidFill>
                  <a:srgbClr val="000000"/>
                </a:solidFill>
                <a:latin typeface="Arial"/>
                <a:ea typeface="Arial"/>
                <a:cs typeface="Arial"/>
                <a:sym typeface="Arial"/>
              </a:rPr>
            </a:br>
            <a:r>
              <a:rPr lang="en" sz="1600" b="1" dirty="0">
                <a:solidFill>
                  <a:srgbClr val="0066CC"/>
                </a:solidFill>
                <a:latin typeface="Arial"/>
                <a:ea typeface="Arial"/>
                <a:cs typeface="Arial"/>
                <a:sym typeface="Arial"/>
              </a:rPr>
              <a:t>Affecting object semantics (i.e. the ways in which classes </a:t>
            </a:r>
            <a:br>
              <a:rPr lang="en" sz="1600" dirty="0">
                <a:solidFill>
                  <a:srgbClr val="000000"/>
                </a:solidFill>
                <a:latin typeface="Arial"/>
                <a:ea typeface="Arial"/>
                <a:cs typeface="Arial"/>
                <a:sym typeface="Arial"/>
              </a:rPr>
            </a:br>
            <a:r>
              <a:rPr lang="en" sz="1600" b="1" dirty="0">
                <a:solidFill>
                  <a:srgbClr val="0066CC"/>
                </a:solidFill>
                <a:latin typeface="Arial"/>
                <a:ea typeface="Arial"/>
                <a:cs typeface="Arial"/>
                <a:sym typeface="Arial"/>
              </a:rPr>
              <a:t>or objects interact and distribute responsibility)</a:t>
            </a:r>
            <a:endParaRPr sz="1600"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p:nvPr/>
        </p:nvSpPr>
        <p:spPr>
          <a:xfrm>
            <a:off x="0" y="0"/>
            <a:ext cx="3000000" cy="3000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dirty="0">
                <a:solidFill>
                  <a:schemeClr val="dk1"/>
                </a:solidFill>
              </a:rPr>
              <a:t>Creation Patterns</a:t>
            </a:r>
            <a:endParaRPr sz="1050" b="1"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Abstract Factory</a:t>
            </a:r>
            <a:r>
              <a:rPr lang="en" sz="1050" dirty="0">
                <a:solidFill>
                  <a:schemeClr val="dk1"/>
                </a:solidFill>
              </a:rPr>
              <a:t>: Creates an instance of several families of classes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Builder</a:t>
            </a:r>
            <a:r>
              <a:rPr lang="en" sz="1050" dirty="0">
                <a:solidFill>
                  <a:schemeClr val="dk1"/>
                </a:solidFill>
              </a:rPr>
              <a:t>: Separates object construction from its representation</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Factory Method</a:t>
            </a:r>
            <a:r>
              <a:rPr lang="en" sz="1050" dirty="0">
                <a:solidFill>
                  <a:schemeClr val="dk1"/>
                </a:solidFill>
              </a:rPr>
              <a:t>: Creates an instance of several derived classes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Object Pool</a:t>
            </a:r>
            <a:r>
              <a:rPr lang="en" sz="1050" dirty="0">
                <a:solidFill>
                  <a:schemeClr val="dk1"/>
                </a:solidFill>
              </a:rPr>
              <a:t>: Avoid expensive acquisition and release of resources by recycling objects that are no longer in use</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Prototype</a:t>
            </a:r>
            <a:r>
              <a:rPr lang="en" sz="1050" dirty="0">
                <a:solidFill>
                  <a:schemeClr val="dk1"/>
                </a:solidFill>
              </a:rPr>
              <a:t>: A fully initialized instance to be copied or cloned</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Singleton</a:t>
            </a:r>
            <a:r>
              <a:rPr lang="en" sz="1050" dirty="0">
                <a:solidFill>
                  <a:schemeClr val="dk1"/>
                </a:solidFill>
              </a:rPr>
              <a:t> A class of which only a single instance can exist</a:t>
            </a:r>
            <a:endParaRPr sz="1050" dirty="0">
              <a:solidFill>
                <a:schemeClr val="dk1"/>
              </a:solidFill>
            </a:endParaRPr>
          </a:p>
        </p:txBody>
      </p:sp>
      <p:sp>
        <p:nvSpPr>
          <p:cNvPr id="292" name="Google Shape;292;p44"/>
          <p:cNvSpPr txBox="1"/>
          <p:nvPr/>
        </p:nvSpPr>
        <p:spPr>
          <a:xfrm>
            <a:off x="3072000" y="685425"/>
            <a:ext cx="2916900" cy="3612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b="1" dirty="0">
                <a:solidFill>
                  <a:schemeClr val="dk1"/>
                </a:solidFill>
              </a:rPr>
              <a:t>Structural Patterns</a:t>
            </a:r>
            <a:endParaRPr sz="1050" b="1" dirty="0">
              <a:solidFill>
                <a:schemeClr val="dk1"/>
              </a:solidFill>
            </a:endParaRPr>
          </a:p>
          <a:p>
            <a:pPr marL="457200" lvl="0" indent="-295275" algn="l" rtl="0">
              <a:lnSpc>
                <a:spcPct val="115000"/>
              </a:lnSpc>
              <a:spcBef>
                <a:spcPts val="1100"/>
              </a:spcBef>
              <a:spcAft>
                <a:spcPts val="0"/>
              </a:spcAft>
              <a:buClr>
                <a:schemeClr val="dk1"/>
              </a:buClr>
              <a:buSzPts val="1050"/>
              <a:buChar char="●"/>
            </a:pPr>
            <a:r>
              <a:rPr lang="en" sz="1050" b="1" dirty="0">
                <a:solidFill>
                  <a:srgbClr val="FF0000"/>
                </a:solidFill>
              </a:rPr>
              <a:t>Adapter</a:t>
            </a:r>
            <a:r>
              <a:rPr lang="en" sz="1050" dirty="0">
                <a:solidFill>
                  <a:schemeClr val="dk1"/>
                </a:solidFill>
              </a:rPr>
              <a:t>: Match interfaces of different classes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Bridge</a:t>
            </a:r>
            <a:r>
              <a:rPr lang="en" sz="1050" dirty="0">
                <a:solidFill>
                  <a:schemeClr val="dk1"/>
                </a:solidFill>
              </a:rPr>
              <a:t>: Separates an object’s interface from its implementation</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Composite</a:t>
            </a:r>
            <a:r>
              <a:rPr lang="en" sz="1050" dirty="0">
                <a:solidFill>
                  <a:schemeClr val="dk1"/>
                </a:solidFill>
              </a:rPr>
              <a:t>: A tree structure of simple and composite objects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Decorator</a:t>
            </a:r>
            <a:r>
              <a:rPr lang="en" sz="1050" dirty="0">
                <a:solidFill>
                  <a:schemeClr val="dk1"/>
                </a:solidFill>
              </a:rPr>
              <a:t>: Add responsibilities to objects dynamically</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Facade</a:t>
            </a:r>
            <a:r>
              <a:rPr lang="en" sz="1050" dirty="0">
                <a:solidFill>
                  <a:schemeClr val="dk1"/>
                </a:solidFill>
              </a:rPr>
              <a:t>: A single class that represents an entire subsystem</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Flyweight</a:t>
            </a:r>
            <a:r>
              <a:rPr lang="en" sz="1050" dirty="0">
                <a:solidFill>
                  <a:schemeClr val="dk1"/>
                </a:solidFill>
              </a:rPr>
              <a:t>: A fine-grained instance used for efficient sharing</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Private Class Data</a:t>
            </a:r>
            <a:r>
              <a:rPr lang="en" sz="1050" dirty="0">
                <a:solidFill>
                  <a:schemeClr val="dk1"/>
                </a:solidFill>
              </a:rPr>
              <a:t>: Restricts accessor/mutator access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Proxy</a:t>
            </a:r>
            <a:r>
              <a:rPr lang="en" sz="1050" dirty="0">
                <a:solidFill>
                  <a:schemeClr val="dk1"/>
                </a:solidFill>
              </a:rPr>
              <a:t>: An object representing another object</a:t>
            </a:r>
            <a:endParaRPr sz="1050" dirty="0">
              <a:solidFill>
                <a:schemeClr val="dk1"/>
              </a:solidFill>
            </a:endParaRPr>
          </a:p>
        </p:txBody>
      </p:sp>
      <p:sp>
        <p:nvSpPr>
          <p:cNvPr id="293" name="Google Shape;293;p44"/>
          <p:cNvSpPr txBox="1"/>
          <p:nvPr/>
        </p:nvSpPr>
        <p:spPr>
          <a:xfrm>
            <a:off x="6072000" y="74100"/>
            <a:ext cx="3000000" cy="49953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b="1" dirty="0">
                <a:solidFill>
                  <a:schemeClr val="dk1"/>
                </a:solidFill>
              </a:rPr>
              <a:t>Behavioral Patterns</a:t>
            </a:r>
            <a:endParaRPr sz="1050" b="1"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Chain of responsibility</a:t>
            </a:r>
            <a:r>
              <a:rPr lang="en" sz="1050" dirty="0">
                <a:solidFill>
                  <a:schemeClr val="dk1"/>
                </a:solidFill>
              </a:rPr>
              <a:t>: A way of passing a request between a chain of objects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Command</a:t>
            </a:r>
            <a:r>
              <a:rPr lang="en" sz="1050" dirty="0">
                <a:solidFill>
                  <a:schemeClr val="dk1"/>
                </a:solidFill>
              </a:rPr>
              <a:t>: Encapsulate a command request as an object</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Interpreter</a:t>
            </a:r>
            <a:r>
              <a:rPr lang="en" sz="1050" dirty="0">
                <a:solidFill>
                  <a:schemeClr val="dk1"/>
                </a:solidFill>
              </a:rPr>
              <a:t>: A way to include language elements in a program</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178017"/>
                </a:solidFill>
              </a:rPr>
              <a:t>Iterator</a:t>
            </a:r>
            <a:r>
              <a:rPr lang="en" sz="1050" dirty="0">
                <a:solidFill>
                  <a:schemeClr val="dk1"/>
                </a:solidFill>
              </a:rPr>
              <a:t>: Sequentially access the elements of a collection</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Mediator</a:t>
            </a:r>
            <a:r>
              <a:rPr lang="en" sz="1050" dirty="0">
                <a:solidFill>
                  <a:schemeClr val="dk1"/>
                </a:solidFill>
              </a:rPr>
              <a:t>: Defines simplified communication between classes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Memento</a:t>
            </a:r>
            <a:r>
              <a:rPr lang="en" sz="1050" dirty="0">
                <a:solidFill>
                  <a:schemeClr val="dk1"/>
                </a:solidFill>
              </a:rPr>
              <a:t>: Capture and restore an object's internal state</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Null Object</a:t>
            </a:r>
            <a:r>
              <a:rPr lang="en" sz="1050" dirty="0">
                <a:solidFill>
                  <a:schemeClr val="dk1"/>
                </a:solidFill>
              </a:rPr>
              <a:t>: Designed to act as a default value of an object</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Observer</a:t>
            </a:r>
            <a:r>
              <a:rPr lang="en" sz="1050" dirty="0">
                <a:solidFill>
                  <a:schemeClr val="dk1"/>
                </a:solidFill>
              </a:rPr>
              <a:t>: A way of notifying change to a number of classes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State</a:t>
            </a:r>
            <a:r>
              <a:rPr lang="en" sz="1050" dirty="0">
                <a:solidFill>
                  <a:schemeClr val="dk1"/>
                </a:solidFill>
              </a:rPr>
              <a:t>: Alter an object's behavior when its state changes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Strategy</a:t>
            </a:r>
            <a:r>
              <a:rPr lang="en" sz="1050" dirty="0">
                <a:solidFill>
                  <a:schemeClr val="dk1"/>
                </a:solidFill>
              </a:rPr>
              <a:t>: Encapsulates an algorithm inside a class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chemeClr val="dk1"/>
                </a:solidFill>
              </a:rPr>
              <a:t>Template method</a:t>
            </a:r>
            <a:r>
              <a:rPr lang="en" sz="1050" dirty="0">
                <a:solidFill>
                  <a:schemeClr val="dk1"/>
                </a:solidFill>
              </a:rPr>
              <a:t>: Defer the exact steps of an algorithm to a subclass</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b="1" dirty="0">
                <a:solidFill>
                  <a:srgbClr val="FF0000"/>
                </a:solidFill>
              </a:rPr>
              <a:t>Visitor</a:t>
            </a:r>
            <a:r>
              <a:rPr lang="en" sz="1050" dirty="0">
                <a:solidFill>
                  <a:schemeClr val="dk1"/>
                </a:solidFill>
              </a:rPr>
              <a:t>: Defines a new operation to a class without change</a:t>
            </a:r>
            <a:endParaRPr sz="1050" dirty="0">
              <a:solidFill>
                <a:schemeClr val="dk1"/>
              </a:solidFill>
            </a:endParaRPr>
          </a:p>
        </p:txBody>
      </p:sp>
    </p:spTree>
    <p:extLst>
      <p:ext uri="{BB962C8B-B14F-4D97-AF65-F5344CB8AC3E}">
        <p14:creationId xmlns:p14="http://schemas.microsoft.com/office/powerpoint/2010/main" val="262995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title" idx="4294967295"/>
          </p:nvPr>
        </p:nvSpPr>
        <p:spPr>
          <a:xfrm>
            <a:off x="549275" y="238124"/>
            <a:ext cx="8114100" cy="513300"/>
          </a:xfrm>
          <a:prstGeom prst="rect">
            <a:avLst/>
          </a:prstGeom>
        </p:spPr>
        <p:txBody>
          <a:bodyPr spcFirstLastPara="1" wrap="square" lIns="31425" tIns="31425" rIns="31425" bIns="31425" anchor="t" anchorCtr="0">
            <a:noAutofit/>
          </a:bodyPr>
          <a:lstStyle/>
          <a:p>
            <a:pPr marL="0" marR="0" lvl="0" indent="0" algn="l" rtl="0">
              <a:lnSpc>
                <a:spcPct val="107986"/>
              </a:lnSpc>
              <a:spcBef>
                <a:spcPts val="0"/>
              </a:spcBef>
              <a:spcAft>
                <a:spcPts val="0"/>
              </a:spcAft>
              <a:buNone/>
            </a:pPr>
            <a:r>
              <a:rPr lang="en" sz="3300" b="1" i="1">
                <a:solidFill>
                  <a:srgbClr val="0000FF"/>
                </a:solidFill>
                <a:latin typeface="Arial"/>
                <a:ea typeface="Arial"/>
                <a:cs typeface="Arial"/>
                <a:sym typeface="Arial"/>
              </a:rPr>
              <a:t>Singleton Pattern</a:t>
            </a:r>
            <a:endParaRPr sz="3300" b="1" i="1">
              <a:solidFill>
                <a:srgbClr val="0000FF"/>
              </a:solidFill>
              <a:latin typeface="Arial"/>
              <a:ea typeface="Arial"/>
              <a:cs typeface="Arial"/>
              <a:sym typeface="Arial"/>
            </a:endParaRPr>
          </a:p>
        </p:txBody>
      </p:sp>
      <p:sp>
        <p:nvSpPr>
          <p:cNvPr id="183" name="Google Shape;183;p29"/>
          <p:cNvSpPr txBox="1">
            <a:spLocks noGrp="1"/>
          </p:cNvSpPr>
          <p:nvPr>
            <p:ph type="body" idx="4294967295"/>
          </p:nvPr>
        </p:nvSpPr>
        <p:spPr>
          <a:xfrm>
            <a:off x="591155" y="1052120"/>
            <a:ext cx="7961700" cy="3232800"/>
          </a:xfrm>
          <a:prstGeom prst="rect">
            <a:avLst/>
          </a:prstGeom>
        </p:spPr>
        <p:txBody>
          <a:bodyPr spcFirstLastPara="1" wrap="square" lIns="31425" tIns="31425" rIns="31425" bIns="31425" anchor="t" anchorCtr="0">
            <a:noAutofit/>
          </a:bodyPr>
          <a:lstStyle/>
          <a:p>
            <a:pPr marL="317500" marR="0" lvl="0" indent="-190500" algn="l" rtl="0">
              <a:lnSpc>
                <a:spcPct val="107812"/>
              </a:lnSpc>
              <a:spcBef>
                <a:spcPts val="0"/>
              </a:spcBef>
              <a:spcAft>
                <a:spcPts val="0"/>
              </a:spcAft>
              <a:buClr>
                <a:srgbClr val="000000"/>
              </a:buClr>
              <a:buSzPts val="2200"/>
              <a:buChar char="●"/>
            </a:pPr>
            <a:r>
              <a:rPr lang="en" sz="2000" b="1" dirty="0">
                <a:solidFill>
                  <a:srgbClr val="000000"/>
                </a:solidFill>
                <a:latin typeface="Arial"/>
                <a:ea typeface="Arial"/>
                <a:cs typeface="Arial"/>
                <a:sym typeface="Arial"/>
              </a:rPr>
              <a:t>Intent</a:t>
            </a:r>
            <a:endParaRPr sz="2000" b="1" dirty="0">
              <a:solidFill>
                <a:srgbClr val="000000"/>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600" b="1" dirty="0">
                <a:solidFill>
                  <a:srgbClr val="0066CC"/>
                </a:solidFill>
                <a:latin typeface="Arial"/>
                <a:ea typeface="Arial"/>
                <a:cs typeface="Arial"/>
                <a:sym typeface="Arial"/>
              </a:rPr>
              <a:t>To ensure that a class has only one instance and provide a global point of access to it.</a:t>
            </a:r>
            <a:endParaRPr sz="1600" b="1" dirty="0">
              <a:solidFill>
                <a:srgbClr val="0066CC"/>
              </a:solidFill>
              <a:latin typeface="Arial"/>
              <a:ea typeface="Arial"/>
              <a:cs typeface="Arial"/>
              <a:sym typeface="Arial"/>
            </a:endParaRPr>
          </a:p>
          <a:p>
            <a:pPr marL="317500" marR="0" lvl="0" indent="-190500" algn="l" rtl="0">
              <a:lnSpc>
                <a:spcPct val="107812"/>
              </a:lnSpc>
              <a:spcBef>
                <a:spcPts val="600"/>
              </a:spcBef>
              <a:spcAft>
                <a:spcPts val="0"/>
              </a:spcAft>
              <a:buClr>
                <a:srgbClr val="000000"/>
              </a:buClr>
              <a:buSzPts val="2200"/>
              <a:buChar char="●"/>
            </a:pPr>
            <a:r>
              <a:rPr lang="en" sz="2000" b="1" dirty="0">
                <a:solidFill>
                  <a:srgbClr val="000000"/>
                </a:solidFill>
                <a:latin typeface="Arial"/>
                <a:ea typeface="Arial"/>
                <a:cs typeface="Arial"/>
                <a:sym typeface="Arial"/>
              </a:rPr>
              <a:t>Applicability</a:t>
            </a:r>
            <a:endParaRPr sz="2000" b="1" dirty="0">
              <a:solidFill>
                <a:srgbClr val="000000"/>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600" b="1" dirty="0">
                <a:solidFill>
                  <a:srgbClr val="0066CC"/>
                </a:solidFill>
                <a:latin typeface="Arial"/>
                <a:ea typeface="Arial"/>
                <a:cs typeface="Arial"/>
                <a:sym typeface="Arial"/>
              </a:rPr>
              <a:t>Use when there must be exactly one instance of a class, and it must be accessible to clients from a well-known access point.</a:t>
            </a:r>
            <a:endParaRPr sz="1600" b="1" dirty="0">
              <a:solidFill>
                <a:srgbClr val="0066CC"/>
              </a:solidFill>
              <a:latin typeface="Arial"/>
              <a:ea typeface="Arial"/>
              <a:cs typeface="Arial"/>
              <a:sym typeface="Arial"/>
            </a:endParaRPr>
          </a:p>
          <a:p>
            <a:pPr marL="317500" marR="0" lvl="0" indent="-190500" algn="l" rtl="0">
              <a:lnSpc>
                <a:spcPct val="107812"/>
              </a:lnSpc>
              <a:spcBef>
                <a:spcPts val="600"/>
              </a:spcBef>
              <a:spcAft>
                <a:spcPts val="0"/>
              </a:spcAft>
              <a:buClr>
                <a:srgbClr val="000000"/>
              </a:buClr>
              <a:buSzPts val="2200"/>
              <a:buChar char="●"/>
            </a:pPr>
            <a:r>
              <a:rPr lang="en" sz="2000" b="1" dirty="0">
                <a:solidFill>
                  <a:srgbClr val="000000"/>
                </a:solidFill>
                <a:latin typeface="Arial"/>
                <a:ea typeface="Arial"/>
                <a:cs typeface="Arial"/>
                <a:sym typeface="Arial"/>
              </a:rPr>
              <a:t>Benefits</a:t>
            </a:r>
            <a:endParaRPr sz="2000" b="1" dirty="0">
              <a:solidFill>
                <a:srgbClr val="000000"/>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600" b="1" dirty="0">
                <a:solidFill>
                  <a:srgbClr val="0066CC"/>
                </a:solidFill>
                <a:latin typeface="Arial"/>
                <a:ea typeface="Arial"/>
                <a:cs typeface="Arial"/>
                <a:sym typeface="Arial"/>
              </a:rPr>
              <a:t>Provider controls access to sole instance</a:t>
            </a:r>
            <a:endParaRPr sz="1600" b="1" dirty="0">
              <a:solidFill>
                <a:srgbClr val="0066CC"/>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600" b="1" dirty="0">
                <a:solidFill>
                  <a:srgbClr val="0066CC"/>
                </a:solidFill>
                <a:latin typeface="Arial"/>
                <a:ea typeface="Arial"/>
                <a:cs typeface="Arial"/>
                <a:sym typeface="Arial"/>
              </a:rPr>
              <a:t>Permits a variable number of instances later</a:t>
            </a:r>
            <a:endParaRPr sz="1600" b="1" dirty="0">
              <a:solidFill>
                <a:srgbClr val="0066CC"/>
              </a:solidFill>
              <a:latin typeface="Arial"/>
              <a:ea typeface="Arial"/>
              <a:cs typeface="Arial"/>
              <a:sym typeface="Arial"/>
            </a:endParaRPr>
          </a:p>
          <a:p>
            <a:pPr marL="635000" marR="0" lvl="1" indent="-158750" algn="l" rtl="0">
              <a:lnSpc>
                <a:spcPct val="108333"/>
              </a:lnSpc>
              <a:spcBef>
                <a:spcPts val="400"/>
              </a:spcBef>
              <a:spcAft>
                <a:spcPts val="0"/>
              </a:spcAft>
              <a:buClr>
                <a:srgbClr val="0066CC"/>
              </a:buClr>
              <a:buSzPts val="1700"/>
              <a:buChar char="○"/>
            </a:pPr>
            <a:r>
              <a:rPr lang="en" sz="1600" b="1" dirty="0">
                <a:solidFill>
                  <a:srgbClr val="0066CC"/>
                </a:solidFill>
                <a:latin typeface="Arial"/>
                <a:ea typeface="Arial"/>
                <a:cs typeface="Arial"/>
                <a:sym typeface="Arial"/>
              </a:rPr>
              <a:t>Reduced name space (avoids polluting the name space with global variables)</a:t>
            </a:r>
            <a:endParaRPr sz="1600" b="1" dirty="0">
              <a:solidFill>
                <a:srgbClr val="0066CC"/>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3679</TotalTime>
  <Words>2777</Words>
  <Application>Microsoft Macintosh PowerPoint</Application>
  <PresentationFormat>On-screen Show (16:9)</PresentationFormat>
  <Paragraphs>289</Paragraphs>
  <Slides>32</Slides>
  <Notes>25</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Calibri</vt:lpstr>
      <vt:lpstr>Palatino Linotype</vt:lpstr>
      <vt:lpstr>Arial</vt:lpstr>
      <vt:lpstr>Wingdings</vt:lpstr>
      <vt:lpstr>Consolas</vt:lpstr>
      <vt:lpstr>Courier New</vt:lpstr>
      <vt:lpstr>Tahoma</vt:lpstr>
      <vt:lpstr>Comic Sans MS</vt:lpstr>
      <vt:lpstr>Courier New</vt:lpstr>
      <vt:lpstr>Simple Light</vt:lpstr>
      <vt:lpstr>Design Patterns</vt:lpstr>
      <vt:lpstr>Learning Goals</vt:lpstr>
      <vt:lpstr>Design Patterns</vt:lpstr>
      <vt:lpstr>Why Design Patterns?</vt:lpstr>
      <vt:lpstr>Design Patterns</vt:lpstr>
      <vt:lpstr>Separation of concerns and design patterns </vt:lpstr>
      <vt:lpstr>Pattern Families</vt:lpstr>
      <vt:lpstr>PowerPoint Presentation</vt:lpstr>
      <vt:lpstr>Singleton Pattern</vt:lpstr>
      <vt:lpstr>Class Diagram</vt:lpstr>
      <vt:lpstr>Singleton Example</vt:lpstr>
      <vt:lpstr>Builder Pattern</vt:lpstr>
      <vt:lpstr>Builder Pattern Example</vt:lpstr>
      <vt:lpstr>Abstract Factory Pattern</vt:lpstr>
      <vt:lpstr>Abstract Factory Pattern - Example</vt:lpstr>
      <vt:lpstr>Adapter Pattern</vt:lpstr>
      <vt:lpstr>PowerPoint Presentation</vt:lpstr>
      <vt:lpstr>Decorator pattern</vt:lpstr>
      <vt:lpstr>Decorator example: I/O</vt:lpstr>
      <vt:lpstr>PowerPoint Presentation</vt:lpstr>
      <vt:lpstr>PowerPoint Presentation</vt:lpstr>
      <vt:lpstr>Strategy Pattern:</vt:lpstr>
      <vt:lpstr>Pros and Cons</vt:lpstr>
      <vt:lpstr>Observer pattern</vt:lpstr>
      <vt:lpstr>Observer sequence diagram</vt:lpstr>
      <vt:lpstr>Observer interface </vt:lpstr>
      <vt:lpstr>Common usage of Observer</vt:lpstr>
      <vt:lpstr>Participants and Collaborations</vt:lpstr>
      <vt:lpstr>Visitor Pattern</vt:lpstr>
      <vt:lpstr>Visitor Pattern</vt:lpstr>
      <vt:lpstr>Visitor Pattern -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Architecture Patterns</dc:title>
  <cp:lastModifiedBy>Microsoft Office User</cp:lastModifiedBy>
  <cp:revision>35</cp:revision>
  <dcterms:modified xsi:type="dcterms:W3CDTF">2020-01-30T08:32:49Z</dcterms:modified>
</cp:coreProperties>
</file>